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</p:sldIdLst>
  <p:sldSz cy="6858000" cx="9144000"/>
  <p:notesSz cx="6858000" cy="9144000"/>
  <p:embeddedFontLst>
    <p:embeddedFont>
      <p:font typeface="Helvetica Neue"/>
      <p:regular r:id="rId86"/>
      <p:bold r:id="rId87"/>
      <p:italic r:id="rId88"/>
      <p:boldItalic r:id="rId89"/>
    </p:embeddedFont>
    <p:embeddedFont>
      <p:font typeface="Helvetica Neue Light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font" Target="fonts/HelveticaNeue-regular.fntdata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font" Target="fonts/HelveticaNeue-italic.fntdata"/><Relationship Id="rId43" Type="http://schemas.openxmlformats.org/officeDocument/2006/relationships/slide" Target="slides/slide38.xml"/><Relationship Id="rId87" Type="http://schemas.openxmlformats.org/officeDocument/2006/relationships/font" Target="fonts/HelveticaNeue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HelveticaNeue-boldItalic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HelveticaNeueLight-bold.fntdata"/><Relationship Id="rId90" Type="http://schemas.openxmlformats.org/officeDocument/2006/relationships/font" Target="fonts/HelveticaNeueLight-regular.fntdata"/><Relationship Id="rId93" Type="http://schemas.openxmlformats.org/officeDocument/2006/relationships/font" Target="fonts/HelveticaNeueLight-boldItalic.fntdata"/><Relationship Id="rId92" Type="http://schemas.openxmlformats.org/officeDocument/2006/relationships/font" Target="fonts/HelveticaNeueLight-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507b37265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507b37265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507b37265_0_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507b3726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 that you can create HTML files from the terminal, let’s create one and actually write some HTML.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507b37265_0_37:notes"/>
          <p:cNvSpPr/>
          <p:nvPr>
            <p:ph idx="2" type="sldImg"/>
          </p:nvPr>
        </p:nvSpPr>
        <p:spPr>
          <a:xfrm>
            <a:off x="1178737" y="684893"/>
            <a:ext cx="4500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4507b3726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4507b37265_0_3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507b37265_0_46:notes"/>
          <p:cNvSpPr/>
          <p:nvPr>
            <p:ph idx="2" type="sldImg"/>
          </p:nvPr>
        </p:nvSpPr>
        <p:spPr>
          <a:xfrm>
            <a:off x="1178737" y="684893"/>
            <a:ext cx="4500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4507b3726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4507b37265_0_4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507b37265_0_53:notes"/>
          <p:cNvSpPr/>
          <p:nvPr>
            <p:ph idx="2" type="sldImg"/>
          </p:nvPr>
        </p:nvSpPr>
        <p:spPr>
          <a:xfrm>
            <a:off x="1178737" y="684893"/>
            <a:ext cx="4500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4507b3726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4507b37265_0_5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507b37265_0_60:notes"/>
          <p:cNvSpPr/>
          <p:nvPr>
            <p:ph idx="2" type="sldImg"/>
          </p:nvPr>
        </p:nvSpPr>
        <p:spPr>
          <a:xfrm>
            <a:off x="1178737" y="684893"/>
            <a:ext cx="4500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4507b3726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4507b37265_0_6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507b37265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4507b37265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507b37265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4507b37265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507b37265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4507b37265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rgbClr val="40404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426890" y="4019051"/>
            <a:ext cx="3535510" cy="340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19" name="Google Shape;19;p2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type="title"/>
          </p:nvPr>
        </p:nvSpPr>
        <p:spPr>
          <a:xfrm>
            <a:off x="311700" y="740800"/>
            <a:ext cx="2808000" cy="10074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/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311700" y="1852800"/>
            <a:ext cx="2808000" cy="42390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/>
          <a:lstStyle>
            <a:lvl1pPr lvl="0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265500" y="3737433"/>
            <a:ext cx="4045200" cy="16470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4939500" y="965433"/>
            <a:ext cx="3837000" cy="49266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23850" lvl="1" marL="9144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5640767"/>
            <a:ext cx="5998800" cy="8070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300"/>
              <a:buNone/>
              <a:defRPr sz="13300"/>
            </a:lvl9pPr>
          </a:lstStyle>
          <a:p>
            <a:r>
              <a:t>xx%</a:t>
            </a:r>
          </a:p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11700" y="4202967"/>
            <a:ext cx="8520600" cy="17346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/>
          <a:lstStyle>
            <a:lvl1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23850" lvl="1" marL="914400" rtl="0" algn="ctr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 algn="ctr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 algn="ctr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 algn="ctr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 algn="ctr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 algn="ctr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 algn="ctr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 algn="ctr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666750" y="1149350"/>
            <a:ext cx="7810500" cy="23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01575" lIns="101575" spcFirstLastPara="1" rIns="101575" wrap="square" tIns="101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"/>
              <a:buNone/>
              <a:defRPr b="0" i="0" sz="4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"/>
              <a:buNone/>
              <a:defRPr b="0" i="0" sz="4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"/>
              <a:buNone/>
              <a:defRPr b="0" i="0" sz="4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"/>
              <a:buNone/>
              <a:defRPr b="0" i="0" sz="4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"/>
              <a:buNone/>
              <a:defRPr b="0" i="0" sz="4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"/>
              <a:buNone/>
              <a:defRPr b="0" i="0" sz="4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"/>
              <a:buNone/>
              <a:defRPr b="0" i="0" sz="4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"/>
              <a:buNone/>
              <a:defRPr b="0" i="0" sz="4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Helvetica Neue"/>
              <a:buNone/>
              <a:defRPr b="0" i="0" sz="4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666750" y="3536950"/>
            <a:ext cx="78105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"/>
              <a:buNone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Helvetica Neue"/>
              <a:buChar char="•"/>
              <a:defRPr b="0" i="0" sz="2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4484637" y="6540500"/>
            <a:ext cx="1701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21175" lIns="21175" spcFirstLastPara="1" rIns="21175" wrap="square" tIns="211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b="0" i="0" sz="1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75" lIns="101575" spcFirstLastPara="1" rIns="101575" wrap="square" tIns="507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 sz="2000"/>
            </a:lvl9pPr>
          </a:lstStyle>
          <a:p/>
        </p:txBody>
      </p:sp>
      <p:cxnSp>
        <p:nvCxnSpPr>
          <p:cNvPr id="80" name="Google Shape;80;p19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" name="Google Shape;23;p3"/>
          <p:cNvCxnSpPr/>
          <p:nvPr/>
        </p:nvCxnSpPr>
        <p:spPr>
          <a:xfrm>
            <a:off x="0" y="653853"/>
            <a:ext cx="9144001" cy="2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">
    <p:bg>
      <p:bgPr>
        <a:solidFill>
          <a:srgbClr val="404040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426890" y="3737612"/>
            <a:ext cx="6335862" cy="342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101575" lIns="101575" spcFirstLastPara="1" rIns="101575" wrap="square" tIns="1015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/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/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indent="-323850" lvl="1" marL="9144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180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180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180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1800"/>
              </a:spcBef>
              <a:spcAft>
                <a:spcPts val="180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/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/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7" name="Google Shape;47;p10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/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spcBef>
                <a:spcPts val="18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spcBef>
                <a:spcPts val="18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spcBef>
                <a:spcPts val="18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spcBef>
                <a:spcPts val="1800"/>
              </a:spcBef>
              <a:spcAft>
                <a:spcPts val="18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101575" lIns="101575" spcFirstLastPara="1" rIns="101575" wrap="square" tIns="101575"/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0" y="653853"/>
            <a:ext cx="9144001" cy="2"/>
          </a:xfrm>
          <a:prstGeom prst="straightConnector1">
            <a:avLst/>
          </a:prstGeom>
          <a:noFill/>
          <a:ln cap="flat" cmpd="sng" w="4127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" name="Google Shape;7;p1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533400" y="6531609"/>
            <a:ext cx="2787650" cy="202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5232358" y="6411720"/>
            <a:ext cx="3917514" cy="486923"/>
            <a:chOff x="0" y="-1"/>
            <a:chExt cx="3917512" cy="486922"/>
          </a:xfrm>
        </p:grpSpPr>
        <p:pic>
          <p:nvPicPr>
            <p:cNvPr descr="Content Placeholder 8" id="10" name="Google Shape;10;p1"/>
            <p:cNvPicPr preferRelativeResize="0"/>
            <p:nvPr/>
          </p:nvPicPr>
          <p:blipFill rotWithShape="1">
            <a:blip r:embed="rId1">
              <a:alphaModFix/>
            </a:blip>
            <a:srcRect b="0" l="39449" r="0" t="0"/>
            <a:stretch/>
          </p:blipFill>
          <p:spPr>
            <a:xfrm>
              <a:off x="402618" y="-1"/>
              <a:ext cx="3514894" cy="486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ntent Placeholder 8" id="11" name="Google Shape;11;p1"/>
            <p:cNvPicPr preferRelativeResize="0"/>
            <p:nvPr/>
          </p:nvPicPr>
          <p:blipFill rotWithShape="1">
            <a:blip r:embed="rId1">
              <a:alphaModFix/>
            </a:blip>
            <a:srcRect b="0" l="0" r="92757" t="0"/>
            <a:stretch/>
          </p:blipFill>
          <p:spPr>
            <a:xfrm>
              <a:off x="0" y="-1"/>
              <a:ext cx="420452" cy="4869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1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/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329180" y="6247131"/>
            <a:ext cx="224020" cy="218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None/>
              <a:defRPr sz="3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01575" lIns="101575" spcFirstLastPara="1" rIns="101575" wrap="square" tIns="101575"/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1pPr>
            <a:lvl2pPr indent="-323850" lvl="1" marL="9144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2pPr>
            <a:lvl3pPr indent="-323850" lvl="2" marL="13716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3pPr>
            <a:lvl4pPr indent="-323850" lvl="3" marL="18288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4pPr>
            <a:lvl5pPr indent="-323850" lvl="4" marL="22860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5pPr>
            <a:lvl6pPr indent="-323850" lvl="5" marL="27432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6pPr>
            <a:lvl7pPr indent="-323850" lvl="6" marL="32004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  <a:defRPr sz="1500">
                <a:solidFill>
                  <a:schemeClr val="dk2"/>
                </a:solidFill>
              </a:defRPr>
            </a:lvl7pPr>
            <a:lvl8pPr indent="-323850" lvl="7" marL="3657600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  <a:defRPr sz="1500">
                <a:solidFill>
                  <a:schemeClr val="dk2"/>
                </a:solidFill>
              </a:defRPr>
            </a:lvl8pPr>
            <a:lvl9pPr indent="-323850" lvl="8" marL="4114800" rtl="0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Clr>
                <a:schemeClr val="dk2"/>
              </a:buClr>
              <a:buSzPts val="1500"/>
              <a:buChar char="■"/>
              <a:defRPr sz="1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>
            <a:lvl1pPr lvl="0" rtl="0" algn="r">
              <a:buNone/>
              <a:defRPr sz="1100">
                <a:solidFill>
                  <a:schemeClr val="dk2"/>
                </a:solidFill>
              </a:defRPr>
            </a:lvl1pPr>
            <a:lvl2pPr lvl="1" rtl="0" algn="r">
              <a:buNone/>
              <a:defRPr sz="1100">
                <a:solidFill>
                  <a:schemeClr val="dk2"/>
                </a:solidFill>
              </a:defRPr>
            </a:lvl2pPr>
            <a:lvl3pPr lvl="2" rtl="0" algn="r">
              <a:buNone/>
              <a:defRPr sz="1100">
                <a:solidFill>
                  <a:schemeClr val="dk2"/>
                </a:solidFill>
              </a:defRPr>
            </a:lvl3pPr>
            <a:lvl4pPr lvl="3" rtl="0" algn="r">
              <a:buNone/>
              <a:defRPr sz="1100">
                <a:solidFill>
                  <a:schemeClr val="dk2"/>
                </a:solidFill>
              </a:defRPr>
            </a:lvl4pPr>
            <a:lvl5pPr lvl="4" rtl="0" algn="r">
              <a:buNone/>
              <a:defRPr sz="1100">
                <a:solidFill>
                  <a:schemeClr val="dk2"/>
                </a:solidFill>
              </a:defRPr>
            </a:lvl5pPr>
            <a:lvl6pPr lvl="5" rtl="0" algn="r">
              <a:buNone/>
              <a:defRPr sz="1100">
                <a:solidFill>
                  <a:schemeClr val="dk2"/>
                </a:solidFill>
              </a:defRPr>
            </a:lvl6pPr>
            <a:lvl7pPr lvl="6" rtl="0" algn="r">
              <a:buNone/>
              <a:defRPr sz="1100">
                <a:solidFill>
                  <a:schemeClr val="dk2"/>
                </a:solidFill>
              </a:defRPr>
            </a:lvl7pPr>
            <a:lvl8pPr lvl="7" rtl="0" algn="r">
              <a:buNone/>
              <a:defRPr sz="1100">
                <a:solidFill>
                  <a:schemeClr val="dk2"/>
                </a:solidFill>
              </a:defRPr>
            </a:lvl8pPr>
            <a:lvl9pPr lvl="8" rtl="0" algn="r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hyperlink" Target="https://www.youtube.com/watch?v=ieb6Svbc10E&amp;index=1&amp;list=PLgJ8UgkiorCnMLsUevoQRxH8t9bt7ne14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43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Relationship Id="rId4" Type="http://schemas.openxmlformats.org/officeDocument/2006/relationships/image" Target="../media/image43.png"/><Relationship Id="rId5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43.png"/><Relationship Id="rId5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jp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jpg"/><Relationship Id="rId4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jpg"/><Relationship Id="rId4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jpg"/><Relationship Id="rId4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43.png"/><Relationship Id="rId6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jpg"/><Relationship Id="rId4" Type="http://schemas.openxmlformats.org/officeDocument/2006/relationships/image" Target="../media/image43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w.bootcampcontent.com/GW-Coding-Boot-Camp/GWAR201810FSF3/tree/master/01-Week/01-Day-Activities" TargetMode="External"/><Relationship Id="rId4" Type="http://schemas.openxmlformats.org/officeDocument/2006/relationships/hyperlink" Target="https://gw.bootcampcontent.com/GW-Coding-Boot-Camp/GWAR201810FSF3/blob/master/01-Week/Slides/GW_T1.pdf" TargetMode="External"/><Relationship Id="rId5" Type="http://schemas.openxmlformats.org/officeDocument/2006/relationships/hyperlink" Target="https://www.bootcampspot.com/sessions/471444/videos/27711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jpg"/><Relationship Id="rId4" Type="http://schemas.openxmlformats.org/officeDocument/2006/relationships/image" Target="../media/image20.gif"/><Relationship Id="rId5" Type="http://schemas.openxmlformats.org/officeDocument/2006/relationships/image" Target="../media/image43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w.bootcampcontent.com/GW-Coding-Boot-Camp/GWAR201810FSF3/tree/master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www.w3schools.com/tags/" TargetMode="External"/><Relationship Id="rId4" Type="http://schemas.openxmlformats.org/officeDocument/2006/relationships/hyperlink" Target="http://www.w3schools.com/tags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8.jpg"/><Relationship Id="rId4" Type="http://schemas.openxmlformats.org/officeDocument/2006/relationships/image" Target="../media/image2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1.png"/><Relationship Id="rId4" Type="http://schemas.openxmlformats.org/officeDocument/2006/relationships/image" Target="../media/image2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1.jpg"/><Relationship Id="rId4" Type="http://schemas.openxmlformats.org/officeDocument/2006/relationships/image" Target="../media/image32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6.png"/><Relationship Id="rId4" Type="http://schemas.openxmlformats.org/officeDocument/2006/relationships/hyperlink" Target="https://www.youtube.com/watch?v=kMBinXTCrXI&amp;list=PLgJ8UgkiorCnMLsUevoQRxH8t9bt7ne14&amp;index=2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w.bootcampcontent.com/GW-Coding-Boot-Camp/GWAR201810FSF3/tree/maste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Bash / Terminal Commands Recap</a:t>
            </a:r>
            <a:endParaRPr/>
          </a:p>
        </p:txBody>
      </p:sp>
      <p:sp>
        <p:nvSpPr>
          <p:cNvPr id="144" name="Google Shape;144;p29"/>
          <p:cNvSpPr txBox="1"/>
          <p:nvPr/>
        </p:nvSpPr>
        <p:spPr>
          <a:xfrm>
            <a:off x="0" y="1006675"/>
            <a:ext cx="87036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</a:t>
            </a:r>
            <a:r>
              <a:rPr b="1" lang="en-US"/>
              <a:t>nstructions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the Terminal/Console and using only the command line, create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 new folder with the name of </a:t>
            </a:r>
            <a:r>
              <a:rPr b="1" lang="en-US"/>
              <a:t>second_day_stuff</a:t>
            </a:r>
            <a:br>
              <a:rPr b="1" lang="en-US"/>
            </a:b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 new HTML file with the name of </a:t>
            </a:r>
            <a:r>
              <a:rPr b="1" lang="en-US"/>
              <a:t>first-day.html</a:t>
            </a:r>
            <a:br>
              <a:rPr lang="en-U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Open the current folder containing the new HTML file.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Know Thyself</a:t>
            </a:r>
            <a:endParaRPr/>
          </a:p>
        </p:txBody>
      </p:sp>
      <p:sp>
        <p:nvSpPr>
          <p:cNvPr id="150" name="Google Shape;150;p30"/>
          <p:cNvSpPr/>
          <p:nvPr/>
        </p:nvSpPr>
        <p:spPr>
          <a:xfrm>
            <a:off x="304799" y="1066799"/>
            <a:ext cx="8740776" cy="37059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are a </a:t>
            </a:r>
            <a:r>
              <a:rPr b="1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beginner to HTML/CSS and Coding: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Continue getting comfortable with HTML.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able to completely write a basic HTML document (like in last class).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what CSS is, what it’s for, and how it works with HTML.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able to use Git and GitHub to upload code.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you’ve had past exposure and felt comfortable with the last lesson: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Aim to build up your skills. Clear up any questions or confusions about HTML.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Become knowledgeable about a wider range of HTML and CSS tags.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able to selectively apply CSS to specific HTML elements. 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able to use Git and GitHub to upload code.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62626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1"/>
          <p:cNvSpPr txBox="1"/>
          <p:nvPr>
            <p:ph type="ctrTitle"/>
          </p:nvPr>
        </p:nvSpPr>
        <p:spPr>
          <a:xfrm>
            <a:off x="390606" y="2953542"/>
            <a:ext cx="82296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1" i="1" lang="en-US" sz="4500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Hello, HTML</a:t>
            </a:r>
            <a:endParaRPr b="1" i="1" sz="4500" u="sng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31"/>
          <p:cNvSpPr/>
          <p:nvPr/>
        </p:nvSpPr>
        <p:spPr>
          <a:xfrm>
            <a:off x="161250" y="195400"/>
            <a:ext cx="8821500" cy="6467100"/>
          </a:xfrm>
          <a:prstGeom prst="rect">
            <a:avLst/>
          </a:prstGeom>
          <a:noFill/>
          <a:ln cap="flat" cmpd="sng" w="9525">
            <a:solidFill>
              <a:srgbClr val="2E7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&lt;title&gt; Intro to HTML &lt;/title&gt;</a:t>
            </a:r>
            <a:endParaRPr/>
          </a:p>
        </p:txBody>
      </p:sp>
      <p:pic>
        <p:nvPicPr>
          <p:cNvPr descr="https://upload.wikimedia.org/wikipedia/commons/thumb/6/61/HTML5_logo_and_wordmark.svg/2000px-HTML5_logo_and_wordmark.svg.png" id="163" name="Google Shape;16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897972"/>
            <a:ext cx="3076474" cy="3076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99lime.com/_bak/topics/you-only-need-10-tags/assets/example3.jpg" id="164" name="Google Shape;16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7364" y="927158"/>
            <a:ext cx="3582222" cy="310601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2"/>
          <p:cNvSpPr/>
          <p:nvPr/>
        </p:nvSpPr>
        <p:spPr>
          <a:xfrm>
            <a:off x="-1" y="5220236"/>
            <a:ext cx="9155700" cy="1197300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2"/>
          <p:cNvSpPr/>
          <p:nvPr/>
        </p:nvSpPr>
        <p:spPr>
          <a:xfrm>
            <a:off x="179711" y="5310948"/>
            <a:ext cx="8796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75" lIns="101575" spcFirstLastPara="1" rIns="101575" wrap="square" tIns="50775">
            <a:noAutofit/>
          </a:bodyPr>
          <a:lstStyle/>
          <a:p>
            <a:pPr indent="-381000" lvl="0" marL="381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HTML 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 one of the three base languages behind </a:t>
            </a:r>
            <a:r>
              <a:rPr lang="en-US" sz="22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every single website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381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defines all of the basic content and a </a:t>
            </a:r>
            <a:r>
              <a:rPr i="1"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bit</a:t>
            </a:r>
            <a:r>
              <a:rPr lang="en-US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formatting.</a:t>
            </a:r>
            <a:endParaRPr b="1" sz="22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OUR TURN</a:t>
            </a:r>
            <a:endParaRPr/>
          </a:p>
        </p:txBody>
      </p:sp>
      <p:sp>
        <p:nvSpPr>
          <p:cNvPr id="173" name="Google Shape;173;p33"/>
          <p:cNvSpPr/>
          <p:nvPr/>
        </p:nvSpPr>
        <p:spPr>
          <a:xfrm>
            <a:off x="-11741" y="689615"/>
            <a:ext cx="9155700" cy="576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3"/>
          <p:cNvSpPr txBox="1"/>
          <p:nvPr/>
        </p:nvSpPr>
        <p:spPr>
          <a:xfrm>
            <a:off x="222729" y="831753"/>
            <a:ext cx="8686800" cy="54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75" lIns="101575" spcFirstLastPara="1" rIns="101575" wrap="square" tIns="50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Assignment: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 new HTML file, create the basic structure of an HTML document and include the following in it:</a:t>
            </a:r>
            <a:endParaRPr sz="1500"/>
          </a:p>
          <a:p>
            <a:pPr indent="-349250" lvl="1" marL="889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DOCTYPE declaration.</a:t>
            </a:r>
            <a:endParaRPr sz="1500"/>
          </a:p>
          <a:p>
            <a:pPr indent="-349250" lvl="1" marL="889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Head tag with a title tag.</a:t>
            </a:r>
            <a:endParaRPr sz="1500"/>
          </a:p>
          <a:p>
            <a:pPr indent="-349250" lvl="1" marL="889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H1 tag with a title of your choice.</a:t>
            </a:r>
            <a:endParaRPr sz="1500"/>
          </a:p>
          <a:p>
            <a:pPr indent="-349250" lvl="1" marL="889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Embed an image.</a:t>
            </a:r>
            <a:endParaRPr sz="1500"/>
          </a:p>
          <a:p>
            <a:pPr indent="-349250" lvl="1" marL="889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Create the following three links on your page:</a:t>
            </a:r>
            <a:endParaRPr sz="1500"/>
          </a:p>
          <a:p>
            <a:pPr indent="-349250" lvl="2" marL="139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One link that has target="_blank" which opens a new tab when clicked</a:t>
            </a:r>
            <a:endParaRPr sz="1500"/>
          </a:p>
          <a:p>
            <a:pPr indent="-349250" lvl="2" marL="139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Make the second link bold.</a:t>
            </a:r>
            <a:endParaRPr sz="1500"/>
          </a:p>
          <a:p>
            <a:pPr indent="-349250" lvl="2" marL="1397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Make the third link a placeholder so it goes nowhere.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Bonus: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889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ordered list of steps to make a sandwich.</a:t>
            </a:r>
            <a:endParaRPr sz="1500"/>
          </a:p>
          <a:p>
            <a:pPr indent="-349250" lvl="1" marL="889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 unordered list of 5 bands/musicians you like.</a:t>
            </a:r>
            <a:endParaRPr sz="1500"/>
          </a:p>
          <a:p>
            <a:pPr indent="-349250" lvl="1" marL="889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table with 2 columns (animal class and animal name) and 4 rows of animals.</a:t>
            </a:r>
            <a:endParaRPr sz="1500"/>
          </a:p>
          <a:p>
            <a:pPr indent="-349250" lvl="1" marL="889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an alternate way of separating links without line breaks.</a:t>
            </a:r>
            <a:endParaRPr sz="1500"/>
          </a:p>
          <a:p>
            <a:pPr indent="-349250" lvl="1" marL="889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 a YouTube video of your favorite band/musician.</a:t>
            </a:r>
            <a:endParaRPr sz="150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YouTube Video Walkthrough!</a:t>
            </a:r>
            <a:endParaRPr/>
          </a:p>
        </p:txBody>
      </p:sp>
      <p:pic>
        <p:nvPicPr>
          <p:cNvPr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3038" y="762017"/>
            <a:ext cx="6257925" cy="355036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/>
          <p:nvPr/>
        </p:nvSpPr>
        <p:spPr>
          <a:xfrm>
            <a:off x="330200" y="5603960"/>
            <a:ext cx="834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775" lIns="101575" spcFirstLastPara="1" rIns="101575" wrap="square" tIns="507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https://www.youtube.com/watch?v=ieb6Svbc10E&amp;index=1&amp;list=PLgJ8UgkiorCnMLsUevoQRxH8t9bt7ne14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304800" y="0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&lt;title&gt; Intro to HTML &lt;/title&gt;</a:t>
            </a:r>
            <a:endParaRPr/>
          </a:p>
        </p:txBody>
      </p:sp>
      <p:sp>
        <p:nvSpPr>
          <p:cNvPr id="189" name="Google Shape;189;p35"/>
          <p:cNvSpPr txBox="1"/>
          <p:nvPr/>
        </p:nvSpPr>
        <p:spPr>
          <a:xfrm>
            <a:off x="1342970" y="2879997"/>
            <a:ext cx="6458100" cy="109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775" lIns="101575" spcFirstLastPara="1" rIns="101575" wrap="square" tIns="507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00"/>
              <a:buFont typeface="Arial"/>
              <a:buNone/>
            </a:pPr>
            <a:r>
              <a:rPr b="1" i="1" lang="en-US" sz="6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How’d it go?</a:t>
            </a:r>
            <a:endParaRPr sz="150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/ Why Git?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Collaborative Coding</a:t>
            </a:r>
            <a:endParaRPr/>
          </a:p>
        </p:txBody>
      </p:sp>
      <p:pic>
        <p:nvPicPr>
          <p:cNvPr descr="Picture 15" id="200" name="Google Shape;20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50282"/>
            <a:ext cx="9144000" cy="447891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7"/>
          <p:cNvSpPr/>
          <p:nvPr/>
        </p:nvSpPr>
        <p:spPr>
          <a:xfrm>
            <a:off x="152398" y="4952999"/>
            <a:ext cx="8882745" cy="1239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Modern web development is </a:t>
            </a:r>
            <a:r>
              <a:rPr b="0" i="1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highly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collaborative.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Teams are often extremely large and separated across the country — or planet.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Apps sometimes comprise hundreds or even thousands of files.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Team’s Task</a:t>
            </a:r>
            <a:endParaRPr/>
          </a:p>
        </p:txBody>
      </p:sp>
      <p:sp>
        <p:nvSpPr>
          <p:cNvPr id="207" name="Google Shape;207;p38"/>
          <p:cNvSpPr/>
          <p:nvPr/>
        </p:nvSpPr>
        <p:spPr>
          <a:xfrm>
            <a:off x="3508028" y="3249928"/>
            <a:ext cx="2127941" cy="358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Programming Team:</a:t>
            </a:r>
            <a:endParaRPr/>
          </a:p>
        </p:txBody>
      </p:sp>
      <p:pic>
        <p:nvPicPr>
          <p:cNvPr id="208" name="Google Shape;20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598" y="3859526"/>
            <a:ext cx="18288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4420" y="3895264"/>
            <a:ext cx="1038564" cy="150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0986" y="3895264"/>
            <a:ext cx="1389447" cy="166733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8"/>
          <p:cNvSpPr/>
          <p:nvPr/>
        </p:nvSpPr>
        <p:spPr>
          <a:xfrm>
            <a:off x="1251220" y="5687174"/>
            <a:ext cx="1071764" cy="276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Maya Angelou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8"/>
          <p:cNvSpPr/>
          <p:nvPr/>
        </p:nvSpPr>
        <p:spPr>
          <a:xfrm>
            <a:off x="4036116" y="5687174"/>
            <a:ext cx="970775" cy="276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Anne Sexton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8"/>
          <p:cNvSpPr/>
          <p:nvPr/>
        </p:nvSpPr>
        <p:spPr>
          <a:xfrm>
            <a:off x="6889827" y="5712850"/>
            <a:ext cx="1134281" cy="276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Gil Scott Heron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8"/>
          <p:cNvSpPr/>
          <p:nvPr/>
        </p:nvSpPr>
        <p:spPr>
          <a:xfrm>
            <a:off x="911982" y="1370330"/>
            <a:ext cx="7574057" cy="46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Task:  Make a list of creative works you’ve written in the past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It’s Okay! </a:t>
            </a:r>
            <a:endParaRPr/>
          </a:p>
        </p:txBody>
      </p:sp>
      <p:pic>
        <p:nvPicPr>
          <p:cNvPr id="91" name="Google Shape;9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622" y="789697"/>
            <a:ext cx="8289453" cy="553722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1"/>
          <p:cNvSpPr txBox="1"/>
          <p:nvPr/>
        </p:nvSpPr>
        <p:spPr>
          <a:xfrm>
            <a:off x="7297575" y="6080704"/>
            <a:ext cx="1374500" cy="246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Flickr: welcometolearn</a:t>
            </a:r>
            <a:endParaRPr/>
          </a:p>
        </p:txBody>
      </p:sp>
      <p:sp>
        <p:nvSpPr>
          <p:cNvPr id="93" name="Google Shape;93;p21"/>
          <p:cNvSpPr/>
          <p:nvPr/>
        </p:nvSpPr>
        <p:spPr>
          <a:xfrm flipH="1">
            <a:off x="604908" y="1158661"/>
            <a:ext cx="2435155" cy="983867"/>
          </a:xfrm>
          <a:prstGeom prst="cloudCallout">
            <a:avLst>
              <a:gd fmla="val -61179" name="adj1"/>
              <a:gd fmla="val 65466" name="adj2"/>
            </a:avLst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 I do this again?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Maya &amp; Gil make their edits</a:t>
            </a:r>
            <a:endParaRPr/>
          </a:p>
        </p:txBody>
      </p:sp>
      <p:cxnSp>
        <p:nvCxnSpPr>
          <p:cNvPr id="220" name="Google Shape;220;p39"/>
          <p:cNvCxnSpPr/>
          <p:nvPr/>
        </p:nvCxnSpPr>
        <p:spPr>
          <a:xfrm flipH="1" rot="10800000">
            <a:off x="2057399" y="1499176"/>
            <a:ext cx="457202" cy="32793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0" id="221" name="Google Shape;22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896990"/>
            <a:ext cx="2514600" cy="251460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9"/>
          <p:cNvSpPr/>
          <p:nvPr/>
        </p:nvSpPr>
        <p:spPr>
          <a:xfrm>
            <a:off x="2543174" y="1222177"/>
            <a:ext cx="1575082" cy="2642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Programming Away…</a:t>
            </a:r>
            <a:endParaRPr/>
          </a:p>
        </p:txBody>
      </p:sp>
      <p:cxnSp>
        <p:nvCxnSpPr>
          <p:cNvPr id="223" name="Google Shape;223;p39"/>
          <p:cNvCxnSpPr/>
          <p:nvPr/>
        </p:nvCxnSpPr>
        <p:spPr>
          <a:xfrm flipH="1" rot="10800000">
            <a:off x="2085974" y="4746998"/>
            <a:ext cx="457202" cy="32793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224" name="Google Shape;224;p39"/>
          <p:cNvSpPr/>
          <p:nvPr/>
        </p:nvSpPr>
        <p:spPr>
          <a:xfrm>
            <a:off x="2666999" y="4441533"/>
            <a:ext cx="1575082" cy="2642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Programming Away…</a:t>
            </a:r>
            <a:endParaRPr/>
          </a:p>
        </p:txBody>
      </p:sp>
      <p:pic>
        <p:nvPicPr>
          <p:cNvPr descr="Picture 10" id="225" name="Google Shape;22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4125" y="3700224"/>
            <a:ext cx="2514600" cy="251460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9"/>
          <p:cNvSpPr/>
          <p:nvPr/>
        </p:nvSpPr>
        <p:spPr>
          <a:xfrm>
            <a:off x="4104472" y="2515763"/>
            <a:ext cx="1772276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Maya’s Version</a:t>
            </a:r>
            <a:endParaRPr/>
          </a:p>
        </p:txBody>
      </p:sp>
      <p:sp>
        <p:nvSpPr>
          <p:cNvPr id="227" name="Google Shape;227;p39"/>
          <p:cNvSpPr/>
          <p:nvPr/>
        </p:nvSpPr>
        <p:spPr>
          <a:xfrm>
            <a:off x="4272356" y="5359313"/>
            <a:ext cx="1502972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Gil’s Version</a:t>
            </a:r>
            <a:endParaRPr/>
          </a:p>
        </p:txBody>
      </p:sp>
      <p:pic>
        <p:nvPicPr>
          <p:cNvPr id="228" name="Google Shape;22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039" y="1580082"/>
            <a:ext cx="1038564" cy="150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4955" y="4525645"/>
            <a:ext cx="1389447" cy="1667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Different Solutions</a:t>
            </a:r>
            <a:endParaRPr/>
          </a:p>
        </p:txBody>
      </p:sp>
      <p:sp>
        <p:nvSpPr>
          <p:cNvPr id="235" name="Google Shape;235;p40"/>
          <p:cNvSpPr/>
          <p:nvPr/>
        </p:nvSpPr>
        <p:spPr>
          <a:xfrm>
            <a:off x="112848" y="1250974"/>
            <a:ext cx="3692674" cy="1323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&lt;li&gt;On the Pulse of Morning&lt;/li&gt;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&lt;li&gt;I Know Why the Caged Bird Sings&lt;/li&gt;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&lt;li&gt;And Still I Rise&lt;/li&gt;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  <p:sp>
        <p:nvSpPr>
          <p:cNvPr id="236" name="Google Shape;236;p40"/>
          <p:cNvSpPr/>
          <p:nvPr/>
        </p:nvSpPr>
        <p:spPr>
          <a:xfrm>
            <a:off x="5212253" y="1250974"/>
            <a:ext cx="3929918" cy="1323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&lt;li&gt;Free Will&lt;/li&gt;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&lt;li&gt;Pieces of a Man&lt;/li&gt;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&lt;li&gt;The Revolution will not be Televised&lt;/li&gt;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  <p:grpSp>
        <p:nvGrpSpPr>
          <p:cNvPr id="237" name="Google Shape;237;p40"/>
          <p:cNvGrpSpPr/>
          <p:nvPr/>
        </p:nvGrpSpPr>
        <p:grpSpPr>
          <a:xfrm>
            <a:off x="3416416" y="804385"/>
            <a:ext cx="1849606" cy="1399493"/>
            <a:chOff x="0" y="0"/>
            <a:chExt cx="1849604" cy="1399492"/>
          </a:xfrm>
        </p:grpSpPr>
        <p:sp>
          <p:nvSpPr>
            <p:cNvPr id="238" name="Google Shape;238;p40"/>
            <p:cNvSpPr/>
            <p:nvPr/>
          </p:nvSpPr>
          <p:spPr>
            <a:xfrm>
              <a:off x="0" y="0"/>
              <a:ext cx="1849604" cy="1399492"/>
            </a:xfrm>
            <a:prstGeom prst="leftRightArrow">
              <a:avLst>
                <a:gd fmla="val 32000" name="adj1"/>
                <a:gd fmla="val 39929" name="adj2"/>
              </a:avLst>
            </a:prstGeom>
            <a:solidFill>
              <a:srgbClr val="FF2600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81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45720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40"/>
            <p:cNvSpPr/>
            <p:nvPr/>
          </p:nvSpPr>
          <p:spPr>
            <a:xfrm>
              <a:off x="178817" y="387326"/>
              <a:ext cx="1491970" cy="6248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457200" lvl="1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      Different</a:t>
              </a:r>
              <a:endParaRPr/>
            </a:p>
          </p:txBody>
        </p:sp>
      </p:grpSp>
      <p:pic>
        <p:nvPicPr>
          <p:cNvPr id="240" name="Google Shape;24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663" y="2829300"/>
            <a:ext cx="1611059" cy="233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28" y="2829300"/>
            <a:ext cx="1942174" cy="2330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Resolution</a:t>
            </a:r>
            <a:endParaRPr/>
          </a:p>
        </p:txBody>
      </p:sp>
      <p:sp>
        <p:nvSpPr>
          <p:cNvPr id="247" name="Google Shape;247;p41"/>
          <p:cNvSpPr/>
          <p:nvPr/>
        </p:nvSpPr>
        <p:spPr>
          <a:xfrm>
            <a:off x="5880475" y="2181568"/>
            <a:ext cx="3194109" cy="447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“Let’s settle on this…”</a:t>
            </a:r>
            <a:endParaRPr/>
          </a:p>
        </p:txBody>
      </p:sp>
      <p:sp>
        <p:nvSpPr>
          <p:cNvPr id="248" name="Google Shape;248;p41"/>
          <p:cNvSpPr/>
          <p:nvPr/>
        </p:nvSpPr>
        <p:spPr>
          <a:xfrm>
            <a:off x="5492748" y="2601688"/>
            <a:ext cx="2322107" cy="1938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&lt;li&gt;Poems&lt;/li&gt;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&lt;li&gt;Albums&lt;/li&gt;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&lt;li&gt;Songs&lt;/li&gt;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  <p:cxnSp>
        <p:nvCxnSpPr>
          <p:cNvPr id="249" name="Google Shape;249;p41"/>
          <p:cNvCxnSpPr/>
          <p:nvPr/>
        </p:nvCxnSpPr>
        <p:spPr>
          <a:xfrm>
            <a:off x="4164507" y="2597322"/>
            <a:ext cx="1337314" cy="64171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50" name="Google Shape;250;p41"/>
          <p:cNvCxnSpPr/>
          <p:nvPr/>
        </p:nvCxnSpPr>
        <p:spPr>
          <a:xfrm flipH="1" rot="10800000">
            <a:off x="4163155" y="3555998"/>
            <a:ext cx="1338667" cy="58713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251" name="Google Shape;2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570" y="776764"/>
            <a:ext cx="1611059" cy="233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3849563"/>
            <a:ext cx="1942174" cy="233060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1"/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&lt;li&gt;On the Pulse of Morning&lt;/li&gt;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&lt;li&gt;I Know Why the Caged Bird Sings&lt;/li&gt;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&lt;li&gt;And Still I Rise&lt;/li&gt;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  <p:sp>
        <p:nvSpPr>
          <p:cNvPr id="254" name="Google Shape;254;p41"/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&lt;li&gt;Free Will&lt;/li&gt;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&lt;li&gt;Pieces of a Man&lt;/li&gt;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&lt;li&gt;The Revolution will not be Televised&lt;/li&gt;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Anne writes her own stuff…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2"/>
          <p:cNvSpPr/>
          <p:nvPr/>
        </p:nvSpPr>
        <p:spPr>
          <a:xfrm>
            <a:off x="2490478" y="2857357"/>
            <a:ext cx="4507223" cy="646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926" y="2603498"/>
            <a:ext cx="1828800" cy="16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/>
          <p:cNvSpPr/>
          <p:nvPr/>
        </p:nvSpPr>
        <p:spPr>
          <a:xfrm>
            <a:off x="2286000" y="2459504"/>
            <a:ext cx="45720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&lt;li&gt;The Double Image&lt;/li&gt;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&lt;li&gt;Heart’s Needle&lt;/li&gt;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&lt;li&gt;Baby Picture&lt;/li&gt;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3"/>
          <p:cNvSpPr txBox="1"/>
          <p:nvPr>
            <p:ph type="title"/>
          </p:nvPr>
        </p:nvSpPr>
        <p:spPr>
          <a:xfrm>
            <a:off x="304800" y="-1"/>
            <a:ext cx="6368374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Anne overwrites work of her teammates…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3"/>
          <p:cNvSpPr/>
          <p:nvPr/>
        </p:nvSpPr>
        <p:spPr>
          <a:xfrm>
            <a:off x="3665682" y="1199264"/>
            <a:ext cx="3668115" cy="1789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Delete. Delete. Delete. Delete.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Delete. Delete</a:t>
            </a:r>
            <a:endParaRPr/>
          </a:p>
        </p:txBody>
      </p:sp>
      <p:sp>
        <p:nvSpPr>
          <p:cNvPr id="269" name="Google Shape;269;p43"/>
          <p:cNvSpPr/>
          <p:nvPr/>
        </p:nvSpPr>
        <p:spPr>
          <a:xfrm>
            <a:off x="5389283" y="3715329"/>
            <a:ext cx="3655805" cy="1938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&lt;li&gt;The Double Image&lt;/li&gt;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&lt;li&gt;45 Mercy Street&lt;/li&gt;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&lt;li&gt;The Road Back&lt;/li&gt;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  <p:sp>
        <p:nvSpPr>
          <p:cNvPr id="270" name="Google Shape;270;p43"/>
          <p:cNvSpPr/>
          <p:nvPr/>
        </p:nvSpPr>
        <p:spPr>
          <a:xfrm>
            <a:off x="654049" y="3715329"/>
            <a:ext cx="2322107" cy="1938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&lt;li&gt;Poems&lt;/li&gt;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&lt;li&gt;Albums&lt;/li&gt;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&lt;li&gt;Songs&lt;/li&gt;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  <p:cxnSp>
        <p:nvCxnSpPr>
          <p:cNvPr id="271" name="Google Shape;271;p43"/>
          <p:cNvCxnSpPr/>
          <p:nvPr/>
        </p:nvCxnSpPr>
        <p:spPr>
          <a:xfrm>
            <a:off x="850900" y="4305300"/>
            <a:ext cx="2787652" cy="0"/>
          </a:xfrm>
          <a:prstGeom prst="straightConnector1">
            <a:avLst/>
          </a:prstGeom>
          <a:noFill/>
          <a:ln cap="flat" cmpd="sng" w="25400">
            <a:solidFill>
              <a:srgbClr val="FF26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72" name="Google Shape;272;p43"/>
          <p:cNvCxnSpPr/>
          <p:nvPr/>
        </p:nvCxnSpPr>
        <p:spPr>
          <a:xfrm>
            <a:off x="977900" y="4660900"/>
            <a:ext cx="2787651" cy="0"/>
          </a:xfrm>
          <a:prstGeom prst="straightConnector1">
            <a:avLst/>
          </a:prstGeom>
          <a:noFill/>
          <a:ln cap="flat" cmpd="sng" w="25400">
            <a:solidFill>
              <a:srgbClr val="FF26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73" name="Google Shape;273;p43"/>
          <p:cNvCxnSpPr/>
          <p:nvPr/>
        </p:nvCxnSpPr>
        <p:spPr>
          <a:xfrm>
            <a:off x="1104900" y="5016500"/>
            <a:ext cx="2787651" cy="0"/>
          </a:xfrm>
          <a:prstGeom prst="straightConnector1">
            <a:avLst/>
          </a:prstGeom>
          <a:noFill/>
          <a:ln cap="flat" cmpd="sng" w="25400">
            <a:solidFill>
              <a:srgbClr val="FF26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74" name="Google Shape;274;p43"/>
          <p:cNvCxnSpPr/>
          <p:nvPr/>
        </p:nvCxnSpPr>
        <p:spPr>
          <a:xfrm>
            <a:off x="634999" y="3949700"/>
            <a:ext cx="709631" cy="0"/>
          </a:xfrm>
          <a:prstGeom prst="straightConnector1">
            <a:avLst/>
          </a:prstGeom>
          <a:noFill/>
          <a:ln cap="flat" cmpd="sng" w="25400">
            <a:solidFill>
              <a:srgbClr val="FF26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275" name="Google Shape;275;p43"/>
          <p:cNvCxnSpPr/>
          <p:nvPr/>
        </p:nvCxnSpPr>
        <p:spPr>
          <a:xfrm>
            <a:off x="673340" y="5372470"/>
            <a:ext cx="872899" cy="2"/>
          </a:xfrm>
          <a:prstGeom prst="straightConnector1">
            <a:avLst/>
          </a:prstGeom>
          <a:noFill/>
          <a:ln cap="flat" cmpd="sng" w="25400">
            <a:solidFill>
              <a:srgbClr val="FF2600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276" name="Google Shape;276;p43"/>
          <p:cNvSpPr/>
          <p:nvPr/>
        </p:nvSpPr>
        <p:spPr>
          <a:xfrm>
            <a:off x="4113272" y="3964249"/>
            <a:ext cx="1055292" cy="1270002"/>
          </a:xfrm>
          <a:prstGeom prst="rightArrow">
            <a:avLst>
              <a:gd fmla="val 32000" name="adj1"/>
              <a:gd fmla="val 77021" name="adj2"/>
            </a:avLst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6239" y="1337583"/>
            <a:ext cx="1828800" cy="16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274" y="4579619"/>
            <a:ext cx="1487450" cy="178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573" y="1043288"/>
            <a:ext cx="1142420" cy="165856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4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Group Project</a:t>
            </a:r>
            <a:endParaRPr/>
          </a:p>
        </p:txBody>
      </p:sp>
      <p:sp>
        <p:nvSpPr>
          <p:cNvPr id="285" name="Google Shape;285;p44"/>
          <p:cNvSpPr/>
          <p:nvPr/>
        </p:nvSpPr>
        <p:spPr>
          <a:xfrm>
            <a:off x="2272270" y="974393"/>
            <a:ext cx="6558644" cy="15203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Lesson: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should use Version Control.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….and watch your teammates’ work</a:t>
            </a:r>
            <a:endParaRPr/>
          </a:p>
        </p:txBody>
      </p:sp>
      <p:pic>
        <p:nvPicPr>
          <p:cNvPr id="286" name="Google Shape;286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798" y="2815237"/>
            <a:ext cx="1828800" cy="16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4"/>
          <p:cNvSpPr/>
          <p:nvPr/>
        </p:nvSpPr>
        <p:spPr>
          <a:xfrm>
            <a:off x="3040063" y="3180956"/>
            <a:ext cx="3949430" cy="1634486"/>
          </a:xfrm>
          <a:prstGeom prst="wedgeRoundRectCallout">
            <a:avLst>
              <a:gd fmla="val -89564" name="adj1"/>
              <a:gd fmla="val -14486" name="adj2"/>
              <a:gd fmla="val 16667" name="adj3"/>
            </a:avLst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Today we fret and pull 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 wheels, ignore our regular loss 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time…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…or maybe we should just use git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Version Control</a:t>
            </a:r>
            <a:endParaRPr/>
          </a:p>
        </p:txBody>
      </p:sp>
      <p:sp>
        <p:nvSpPr>
          <p:cNvPr id="293" name="Google Shape;293;p45"/>
          <p:cNvSpPr/>
          <p:nvPr/>
        </p:nvSpPr>
        <p:spPr>
          <a:xfrm>
            <a:off x="443344" y="914399"/>
            <a:ext cx="8229601" cy="5769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Version Control:</a:t>
            </a:r>
            <a:br>
              <a:rPr b="1" i="0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Provides a organized system for managing code for when multiple developers work on a project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the same time.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Benefits of Git: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process for resolving conflicts in code.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eriod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Version History.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Group Project</a:t>
            </a:r>
            <a:endParaRPr/>
          </a:p>
        </p:txBody>
      </p:sp>
      <p:sp>
        <p:nvSpPr>
          <p:cNvPr id="299" name="Google Shape;299;p46"/>
          <p:cNvSpPr/>
          <p:nvPr/>
        </p:nvSpPr>
        <p:spPr>
          <a:xfrm>
            <a:off x="3550451" y="5778379"/>
            <a:ext cx="1567092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Anne’s branch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6"/>
          <p:cNvSpPr/>
          <p:nvPr/>
        </p:nvSpPr>
        <p:spPr>
          <a:xfrm>
            <a:off x="582411" y="5784520"/>
            <a:ext cx="1512590" cy="353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Maya’s branch</a:t>
            </a:r>
            <a:endParaRPr/>
          </a:p>
        </p:txBody>
      </p:sp>
      <p:sp>
        <p:nvSpPr>
          <p:cNvPr id="301" name="Google Shape;301;p46"/>
          <p:cNvSpPr/>
          <p:nvPr/>
        </p:nvSpPr>
        <p:spPr>
          <a:xfrm>
            <a:off x="4077653" y="1232798"/>
            <a:ext cx="1268095" cy="1271904"/>
          </a:xfrm>
          <a:custGeom>
            <a:rect b="b" l="l" r="r" t="t"/>
            <a:pathLst>
              <a:path extrusionOk="0" h="21600" w="2160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2" name="Google Shape;302;p46"/>
          <p:cNvCxnSpPr/>
          <p:nvPr/>
        </p:nvCxnSpPr>
        <p:spPr>
          <a:xfrm flipH="1">
            <a:off x="2537403" y="3073867"/>
            <a:ext cx="1670179" cy="956709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303" name="Google Shape;303;p46"/>
          <p:cNvCxnSpPr/>
          <p:nvPr/>
        </p:nvCxnSpPr>
        <p:spPr>
          <a:xfrm>
            <a:off x="4570031" y="3062846"/>
            <a:ext cx="2" cy="919226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04" name="Google Shape;304;p46"/>
          <p:cNvSpPr/>
          <p:nvPr/>
        </p:nvSpPr>
        <p:spPr>
          <a:xfrm>
            <a:off x="3873425" y="2621497"/>
            <a:ext cx="1730236" cy="358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Personal branch</a:t>
            </a:r>
            <a:endParaRPr/>
          </a:p>
        </p:txBody>
      </p:sp>
      <p:sp>
        <p:nvSpPr>
          <p:cNvPr id="305" name="Google Shape;305;p46"/>
          <p:cNvSpPr/>
          <p:nvPr/>
        </p:nvSpPr>
        <p:spPr>
          <a:xfrm>
            <a:off x="3935040" y="694554"/>
            <a:ext cx="1553316" cy="358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Master Branch</a:t>
            </a:r>
            <a:endParaRPr/>
          </a:p>
        </p:txBody>
      </p:sp>
      <p:sp>
        <p:nvSpPr>
          <p:cNvPr id="306" name="Google Shape;306;p46"/>
          <p:cNvSpPr/>
          <p:nvPr/>
        </p:nvSpPr>
        <p:spPr>
          <a:xfrm>
            <a:off x="6519515" y="5769131"/>
            <a:ext cx="1310611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Gil’s branch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7" name="Google Shape;307;p46"/>
          <p:cNvCxnSpPr/>
          <p:nvPr/>
        </p:nvCxnSpPr>
        <p:spPr>
          <a:xfrm>
            <a:off x="5295898" y="3132376"/>
            <a:ext cx="1212609" cy="604103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08" name="Google Shape;308;p46"/>
          <p:cNvSpPr/>
          <p:nvPr/>
        </p:nvSpPr>
        <p:spPr>
          <a:xfrm>
            <a:off x="6144381" y="1718679"/>
            <a:ext cx="2634701" cy="358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‘Branch’ = personal copy</a:t>
            </a:r>
            <a:endParaRPr/>
          </a:p>
        </p:txBody>
      </p:sp>
      <p:pic>
        <p:nvPicPr>
          <p:cNvPr id="309" name="Google Shape;30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1" y="4074731"/>
            <a:ext cx="1142420" cy="165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9556" y="4030473"/>
            <a:ext cx="18288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1096" y="3899567"/>
            <a:ext cx="1487450" cy="1784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team goes to work</a:t>
            </a:r>
            <a:endParaRPr/>
          </a:p>
        </p:txBody>
      </p:sp>
      <p:pic>
        <p:nvPicPr>
          <p:cNvPr id="317" name="Google Shape;31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570" y="776764"/>
            <a:ext cx="1611059" cy="233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3849563"/>
            <a:ext cx="1942174" cy="233060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7"/>
          <p:cNvSpPr/>
          <p:nvPr/>
        </p:nvSpPr>
        <p:spPr>
          <a:xfrm>
            <a:off x="2365828" y="913356"/>
            <a:ext cx="3692674" cy="1323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&lt;li&gt;On the Pulse of Morning&lt;/li&gt;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&lt;li&gt;I Know Why the Caged Bird Sings&lt;/li&gt;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&lt;li&gt;And Still I Rise&lt;/li&gt;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  <p:sp>
        <p:nvSpPr>
          <p:cNvPr id="320" name="Google Shape;320;p47"/>
          <p:cNvSpPr/>
          <p:nvPr/>
        </p:nvSpPr>
        <p:spPr>
          <a:xfrm>
            <a:off x="2546874" y="4558239"/>
            <a:ext cx="3929918" cy="1323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&lt;li&gt;Free Will&lt;/li&gt;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&lt;li&gt;Pieces of a Man&lt;/li&gt;</a:t>
            </a:r>
            <a:b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&lt;li&gt;The Revolution will not be Televised&lt;/li&gt;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Maya pushes first</a:t>
            </a:r>
            <a:endParaRPr/>
          </a:p>
        </p:txBody>
      </p:sp>
      <p:sp>
        <p:nvSpPr>
          <p:cNvPr id="326" name="Google Shape;326;p48"/>
          <p:cNvSpPr/>
          <p:nvPr/>
        </p:nvSpPr>
        <p:spPr>
          <a:xfrm>
            <a:off x="2462633" y="1061591"/>
            <a:ext cx="1476074" cy="35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Master Copy</a:t>
            </a:r>
            <a:endParaRPr/>
          </a:p>
        </p:txBody>
      </p:sp>
      <p:sp>
        <p:nvSpPr>
          <p:cNvPr id="327" name="Google Shape;327;p48"/>
          <p:cNvSpPr/>
          <p:nvPr/>
        </p:nvSpPr>
        <p:spPr>
          <a:xfrm>
            <a:off x="1934536" y="5820092"/>
            <a:ext cx="1720980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Maya’s Branch</a:t>
            </a:r>
            <a:endParaRPr/>
          </a:p>
        </p:txBody>
      </p:sp>
      <p:pic>
        <p:nvPicPr>
          <p:cNvPr descr="Picture 10" id="328" name="Google Shape;32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8096" y="1512500"/>
            <a:ext cx="880837" cy="880837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8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pic>
        <p:nvPicPr>
          <p:cNvPr descr="Picture 10" id="330" name="Google Shape;33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2893" y="4931243"/>
            <a:ext cx="880837" cy="88083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8"/>
          <p:cNvSpPr/>
          <p:nvPr/>
        </p:nvSpPr>
        <p:spPr>
          <a:xfrm rot="-5400000">
            <a:off x="1727855" y="3638425"/>
            <a:ext cx="2572938" cy="127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cap="flat" cmpd="sng" w="63500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8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Maya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pushes (uploads)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 code changes into the main branch.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code conflicts.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pic>
        <p:nvPicPr>
          <p:cNvPr id="333" name="Google Shape;333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017" y="4496171"/>
            <a:ext cx="1281251" cy="1750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Admin Items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Gil’s edits are ready</a:t>
            </a:r>
            <a:endParaRPr/>
          </a:p>
        </p:txBody>
      </p:sp>
      <p:sp>
        <p:nvSpPr>
          <p:cNvPr id="339" name="Google Shape;339;p49"/>
          <p:cNvSpPr/>
          <p:nvPr/>
        </p:nvSpPr>
        <p:spPr>
          <a:xfrm>
            <a:off x="721482" y="1649728"/>
            <a:ext cx="8306726" cy="624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Rule:  pull first, then push your changes</a:t>
            </a:r>
            <a:endParaRPr/>
          </a:p>
        </p:txBody>
      </p:sp>
      <p:sp>
        <p:nvSpPr>
          <p:cNvPr id="340" name="Google Shape;340;p49"/>
          <p:cNvSpPr/>
          <p:nvPr/>
        </p:nvSpPr>
        <p:spPr>
          <a:xfrm>
            <a:off x="3058281" y="3839835"/>
            <a:ext cx="642823" cy="624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Ok</a:t>
            </a:r>
            <a:endParaRPr/>
          </a:p>
        </p:txBody>
      </p:sp>
      <p:pic>
        <p:nvPicPr>
          <p:cNvPr id="341" name="Google Shape;34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638" y="2986950"/>
            <a:ext cx="1942174" cy="2330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0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Gil pulls latest changes</a:t>
            </a:r>
            <a:endParaRPr/>
          </a:p>
        </p:txBody>
      </p:sp>
      <p:sp>
        <p:nvSpPr>
          <p:cNvPr id="347" name="Google Shape;347;p50"/>
          <p:cNvSpPr/>
          <p:nvPr/>
        </p:nvSpPr>
        <p:spPr>
          <a:xfrm>
            <a:off x="2945233" y="1163191"/>
            <a:ext cx="1476074" cy="35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Master Copy</a:t>
            </a:r>
            <a:endParaRPr/>
          </a:p>
        </p:txBody>
      </p:sp>
      <p:pic>
        <p:nvPicPr>
          <p:cNvPr descr="Picture 10" id="348" name="Google Shape;34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0911" y="1578698"/>
            <a:ext cx="880837" cy="88083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0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350" name="Google Shape;350;p50"/>
          <p:cNvCxnSpPr/>
          <p:nvPr/>
        </p:nvCxnSpPr>
        <p:spPr>
          <a:xfrm>
            <a:off x="3543298" y="2686911"/>
            <a:ext cx="2" cy="1484177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51" name="Google Shape;351;p50"/>
          <p:cNvSpPr/>
          <p:nvPr/>
        </p:nvSpPr>
        <p:spPr>
          <a:xfrm>
            <a:off x="2861959" y="5653018"/>
            <a:ext cx="1451675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Gil’s Branch</a:t>
            </a:r>
            <a:endParaRPr/>
          </a:p>
        </p:txBody>
      </p:sp>
      <p:pic>
        <p:nvPicPr>
          <p:cNvPr descr="Picture 10" id="352" name="Google Shape;35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7951" y="4675270"/>
            <a:ext cx="880836" cy="88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3849563"/>
            <a:ext cx="1942174" cy="2330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Gil conflicts with master branch</a:t>
            </a:r>
            <a:endParaRPr/>
          </a:p>
        </p:txBody>
      </p:sp>
      <p:sp>
        <p:nvSpPr>
          <p:cNvPr id="359" name="Google Shape;359;p51"/>
          <p:cNvSpPr/>
          <p:nvPr/>
        </p:nvSpPr>
        <p:spPr>
          <a:xfrm>
            <a:off x="2945233" y="1163191"/>
            <a:ext cx="1692173" cy="35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Master Branch</a:t>
            </a:r>
            <a:endParaRPr/>
          </a:p>
        </p:txBody>
      </p:sp>
      <p:pic>
        <p:nvPicPr>
          <p:cNvPr descr="Picture 10" id="360" name="Google Shape;36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0911" y="1578698"/>
            <a:ext cx="880837" cy="880836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1"/>
          <p:cNvSpPr/>
          <p:nvPr/>
        </p:nvSpPr>
        <p:spPr>
          <a:xfrm>
            <a:off x="3175984" y="2524379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362" name="Google Shape;362;p51"/>
          <p:cNvCxnSpPr/>
          <p:nvPr/>
        </p:nvCxnSpPr>
        <p:spPr>
          <a:xfrm>
            <a:off x="3543298" y="2686911"/>
            <a:ext cx="2" cy="1484177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63" name="Google Shape;363;p51"/>
          <p:cNvSpPr/>
          <p:nvPr/>
        </p:nvSpPr>
        <p:spPr>
          <a:xfrm>
            <a:off x="2549004" y="4236444"/>
            <a:ext cx="4581370" cy="1754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&lt;li&gt;On the Pulse of Morning&lt;/li&gt;</a:t>
            </a:r>
            <a:b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&lt;li&gt;I Know Why the Caged Bird Sings&lt;/li&gt;</a:t>
            </a:r>
            <a:b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&lt;li&gt;And Still I Rise&lt;/li&gt;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&lt;li&gt;On the Pulse of Morning&lt;/li&gt;</a:t>
            </a:r>
            <a:b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&lt;li&gt;I Know Why the Caged Bird Sings&lt;/li&gt;</a:t>
            </a:r>
            <a:b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&lt;li&gt;And Still I Rise&lt;/li&gt;</a:t>
            </a:r>
            <a:endParaRPr/>
          </a:p>
        </p:txBody>
      </p:sp>
      <p:sp>
        <p:nvSpPr>
          <p:cNvPr id="364" name="Google Shape;364;p51"/>
          <p:cNvSpPr/>
          <p:nvPr/>
        </p:nvSpPr>
        <p:spPr>
          <a:xfrm>
            <a:off x="6983662" y="4903193"/>
            <a:ext cx="2041324" cy="358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Git sees a conflict.</a:t>
            </a:r>
            <a:endParaRPr/>
          </a:p>
        </p:txBody>
      </p:sp>
      <p:pic>
        <p:nvPicPr>
          <p:cNvPr id="365" name="Google Shape;36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532" y="3916959"/>
            <a:ext cx="1942174" cy="2330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2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Kobe resolves</a:t>
            </a:r>
            <a:endParaRPr/>
          </a:p>
        </p:txBody>
      </p:sp>
      <p:sp>
        <p:nvSpPr>
          <p:cNvPr id="371" name="Google Shape;371;p52"/>
          <p:cNvSpPr/>
          <p:nvPr/>
        </p:nvSpPr>
        <p:spPr>
          <a:xfrm>
            <a:off x="5378448" y="1776189"/>
            <a:ext cx="2322107" cy="1938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&lt;li&gt;Poems&lt;/li&gt;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&lt;li&gt;Albums&lt;/li&gt;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&lt;li&gt;Songs&lt;/li&gt;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  <p:sp>
        <p:nvSpPr>
          <p:cNvPr id="372" name="Google Shape;372;p52"/>
          <p:cNvSpPr/>
          <p:nvPr/>
        </p:nvSpPr>
        <p:spPr>
          <a:xfrm>
            <a:off x="428104" y="1925043"/>
            <a:ext cx="4348177" cy="1754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&lt;li&gt;On the Pulse of Morning&lt;/li&gt;</a:t>
            </a:r>
            <a:b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&lt;li&gt;I Know Why the Caged Bird Sings&lt;/li&gt;</a:t>
            </a:r>
            <a:b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&lt;li&gt;And Still I Rise&lt;/li&gt;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&lt;li&gt;On the Pulse of Morning&lt;/li&gt;</a:t>
            </a:r>
            <a:b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&lt;li&gt;I Know Why the Caged Bird Sings&lt;/li&gt;</a:t>
            </a:r>
            <a:b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&lt;li&gt;And Still I Rise&lt;/li&gt;</a:t>
            </a:r>
            <a:endParaRPr/>
          </a:p>
        </p:txBody>
      </p:sp>
      <p:cxnSp>
        <p:nvCxnSpPr>
          <p:cNvPr id="373" name="Google Shape;373;p52"/>
          <p:cNvCxnSpPr/>
          <p:nvPr/>
        </p:nvCxnSpPr>
        <p:spPr>
          <a:xfrm flipH="1" rot="10800000">
            <a:off x="3229583" y="2782111"/>
            <a:ext cx="2383277" cy="19455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47"/>
              </a:srgbClr>
            </a:outerShdw>
          </a:effectLst>
        </p:spPr>
      </p:cxnSp>
      <p:sp>
        <p:nvSpPr>
          <p:cNvPr id="374" name="Google Shape;374;p52"/>
          <p:cNvSpPr/>
          <p:nvPr/>
        </p:nvSpPr>
        <p:spPr>
          <a:xfrm>
            <a:off x="6075059" y="4649718"/>
            <a:ext cx="1451675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Gil’s Branch</a:t>
            </a:r>
            <a:endParaRPr/>
          </a:p>
        </p:txBody>
      </p:sp>
      <p:pic>
        <p:nvPicPr>
          <p:cNvPr descr="Picture 10" id="375" name="Google Shape;37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050" y="3671970"/>
            <a:ext cx="880837" cy="880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3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Gil fixes and pushes</a:t>
            </a:r>
            <a:endParaRPr/>
          </a:p>
        </p:txBody>
      </p:sp>
      <p:sp>
        <p:nvSpPr>
          <p:cNvPr id="381" name="Google Shape;381;p53"/>
          <p:cNvSpPr/>
          <p:nvPr/>
        </p:nvSpPr>
        <p:spPr>
          <a:xfrm>
            <a:off x="2462633" y="1061591"/>
            <a:ext cx="1692173" cy="35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Master Branch</a:t>
            </a:r>
            <a:endParaRPr/>
          </a:p>
        </p:txBody>
      </p:sp>
      <p:sp>
        <p:nvSpPr>
          <p:cNvPr id="382" name="Google Shape;382;p53"/>
          <p:cNvSpPr/>
          <p:nvPr/>
        </p:nvSpPr>
        <p:spPr>
          <a:xfrm>
            <a:off x="3173149" y="5912327"/>
            <a:ext cx="1451675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Gil’s Branch</a:t>
            </a:r>
            <a:endParaRPr/>
          </a:p>
        </p:txBody>
      </p:sp>
      <p:pic>
        <p:nvPicPr>
          <p:cNvPr descr="Picture 10" id="383" name="Google Shape;38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8096" y="1512500"/>
            <a:ext cx="880837" cy="880837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3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pic>
        <p:nvPicPr>
          <p:cNvPr descr="Picture 10" id="385" name="Google Shape;38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1879" y="4966272"/>
            <a:ext cx="880837" cy="88083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3"/>
          <p:cNvSpPr/>
          <p:nvPr/>
        </p:nvSpPr>
        <p:spPr>
          <a:xfrm rot="-5400000">
            <a:off x="2779093" y="3838404"/>
            <a:ext cx="2243035" cy="1270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noFill/>
          <a:ln cap="flat" cmpd="sng" w="63500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53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Gil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pushes (uploads)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 revision the main branch.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code conflicts.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pic>
        <p:nvPicPr>
          <p:cNvPr descr="Picture 10" id="388" name="Google Shape;38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2996" y="1487100"/>
            <a:ext cx="880837" cy="880837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/>
          <p:nvPr/>
        </p:nvSpPr>
        <p:spPr>
          <a:xfrm>
            <a:off x="3810984" y="2384679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90" name="Google Shape;390;p53"/>
          <p:cNvSpPr/>
          <p:nvPr/>
        </p:nvSpPr>
        <p:spPr>
          <a:xfrm>
            <a:off x="5067204" y="4455462"/>
            <a:ext cx="2322107" cy="1938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&lt;li&gt;Poems&lt;/li&gt;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&lt;li&gt;Albums&lt;/li&gt;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&lt;li&gt;Songs&lt;/li&gt;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  <p:pic>
        <p:nvPicPr>
          <p:cNvPr id="391" name="Google Shape;391;p53"/>
          <p:cNvPicPr preferRelativeResize="0"/>
          <p:nvPr/>
        </p:nvPicPr>
        <p:blipFill rotWithShape="1">
          <a:blip r:embed="rId4">
            <a:alphaModFix/>
          </a:blip>
          <a:srcRect b="0" l="24077" r="0" t="0"/>
          <a:stretch/>
        </p:blipFill>
        <p:spPr>
          <a:xfrm>
            <a:off x="535021" y="4111422"/>
            <a:ext cx="2410542" cy="22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Anne starts her work</a:t>
            </a:r>
            <a:endParaRPr/>
          </a:p>
        </p:txBody>
      </p:sp>
      <p:sp>
        <p:nvSpPr>
          <p:cNvPr id="397" name="Google Shape;397;p54"/>
          <p:cNvSpPr/>
          <p:nvPr/>
        </p:nvSpPr>
        <p:spPr>
          <a:xfrm>
            <a:off x="721482" y="1649729"/>
            <a:ext cx="8306726" cy="624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Rule:  pull first, then push your changes</a:t>
            </a:r>
            <a:endParaRPr/>
          </a:p>
        </p:txBody>
      </p:sp>
      <p:pic>
        <p:nvPicPr>
          <p:cNvPr id="398" name="Google Shape;39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905" y="3446814"/>
            <a:ext cx="1828800" cy="16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4"/>
          <p:cNvSpPr/>
          <p:nvPr/>
        </p:nvSpPr>
        <p:spPr>
          <a:xfrm>
            <a:off x="3951386" y="3301839"/>
            <a:ext cx="3949430" cy="1940952"/>
          </a:xfrm>
          <a:prstGeom prst="wedgeRoundRectCallout">
            <a:avLst>
              <a:gd fmla="val -89071" name="adj1"/>
              <a:gd fmla="val -7971" name="adj2"/>
              <a:gd fmla="val 16667" name="adj3"/>
            </a:avLst>
          </a:pr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look into my face</a:t>
            </a:r>
            <a:br>
              <a:rPr b="0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you will know that crimes dropped upon me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from a high building…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…by which I mean, I broke the rules.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/>
          <p:nvPr/>
        </p:nvSpPr>
        <p:spPr>
          <a:xfrm>
            <a:off x="304800" y="75953"/>
            <a:ext cx="6477000" cy="461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Anne pushes</a:t>
            </a:r>
            <a:endParaRPr/>
          </a:p>
        </p:txBody>
      </p:sp>
      <p:sp>
        <p:nvSpPr>
          <p:cNvPr id="405" name="Google Shape;405;p55"/>
          <p:cNvSpPr/>
          <p:nvPr/>
        </p:nvSpPr>
        <p:spPr>
          <a:xfrm>
            <a:off x="1141833" y="1112391"/>
            <a:ext cx="1692173" cy="35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Master Branch</a:t>
            </a:r>
            <a:endParaRPr/>
          </a:p>
        </p:txBody>
      </p:sp>
      <p:sp>
        <p:nvSpPr>
          <p:cNvPr id="406" name="Google Shape;406;p55"/>
          <p:cNvSpPr/>
          <p:nvPr/>
        </p:nvSpPr>
        <p:spPr>
          <a:xfrm>
            <a:off x="3173149" y="5912327"/>
            <a:ext cx="1720980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Anne’s Branch</a:t>
            </a:r>
            <a:endParaRPr/>
          </a:p>
        </p:txBody>
      </p:sp>
      <p:pic>
        <p:nvPicPr>
          <p:cNvPr descr="Picture 10" id="407" name="Google Shape;40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496" y="1567343"/>
            <a:ext cx="880837" cy="880837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5"/>
          <p:cNvSpPr/>
          <p:nvPr/>
        </p:nvSpPr>
        <p:spPr>
          <a:xfrm>
            <a:off x="1372583" y="2473579"/>
            <a:ext cx="217150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pic>
        <p:nvPicPr>
          <p:cNvPr descr="Picture 10" id="409" name="Google Shape;40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1881" y="4966272"/>
            <a:ext cx="880837" cy="880837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5"/>
          <p:cNvSpPr/>
          <p:nvPr/>
        </p:nvSpPr>
        <p:spPr>
          <a:xfrm rot="-5400000">
            <a:off x="2779093" y="3838404"/>
            <a:ext cx="2243035" cy="1270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noFill/>
          <a:ln cap="flat" cmpd="sng" w="63500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5"/>
          <p:cNvSpPr/>
          <p:nvPr/>
        </p:nvSpPr>
        <p:spPr>
          <a:xfrm>
            <a:off x="4307656" y="3077416"/>
            <a:ext cx="3833045" cy="954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Anne dude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pushes (uploads)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 revision the main branch.  No code conflicts.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rPr>
              <a:t>Not what we want.</a:t>
            </a:r>
            <a:endParaRPr/>
          </a:p>
        </p:txBody>
      </p:sp>
      <p:pic>
        <p:nvPicPr>
          <p:cNvPr descr="Picture 10" id="412" name="Google Shape;41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9196" y="1537900"/>
            <a:ext cx="880837" cy="88083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5"/>
          <p:cNvSpPr/>
          <p:nvPr/>
        </p:nvSpPr>
        <p:spPr>
          <a:xfrm>
            <a:off x="2604484" y="2448179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14" name="Google Shape;414;p55"/>
          <p:cNvSpPr/>
          <p:nvPr/>
        </p:nvSpPr>
        <p:spPr>
          <a:xfrm>
            <a:off x="5236883" y="4262682"/>
            <a:ext cx="3655805" cy="1938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&lt;ul&gt;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&lt;li&gt;The Double Image&lt;/li&gt;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&lt;li&gt;Heart’s Needle&lt;/li&gt;</a:t>
            </a:r>
            <a:b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&lt;li&gt;Baby Picture&lt;/li&gt;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  <p:pic>
        <p:nvPicPr>
          <p:cNvPr descr="Picture 10" id="415" name="Google Shape;41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4896" y="1537900"/>
            <a:ext cx="880837" cy="880837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5"/>
          <p:cNvSpPr/>
          <p:nvPr/>
        </p:nvSpPr>
        <p:spPr>
          <a:xfrm>
            <a:off x="3659263" y="2477621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pic>
        <p:nvPicPr>
          <p:cNvPr id="417" name="Google Shape;41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4258" y="4611988"/>
            <a:ext cx="1828800" cy="16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/>
          <p:nvPr>
            <p:ph type="title"/>
          </p:nvPr>
        </p:nvSpPr>
        <p:spPr>
          <a:xfrm>
            <a:off x="304800" y="-1"/>
            <a:ext cx="5470527" cy="6538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Annehad made a pull first…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56"/>
          <p:cNvSpPr/>
          <p:nvPr/>
        </p:nvSpPr>
        <p:spPr>
          <a:xfrm>
            <a:off x="2982515" y="2108008"/>
            <a:ext cx="3655805" cy="3785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&lt;ul&gt;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&lt;li&gt;The Double Image&lt;/li&gt;</a:t>
            </a:r>
            <a:b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&lt;li&gt;Heart’s Needle&lt;/li&gt;</a:t>
            </a:r>
            <a:b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&lt;li&gt;Baby Picture&lt;/li&gt;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&lt;ul&gt;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&lt;li&gt;Poems&lt;/li&gt;</a:t>
            </a:r>
            <a:b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&lt;li&gt;Albums&lt;/li&gt;</a:t>
            </a:r>
            <a:b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&lt;li&gt;Songs&lt;/li&gt;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Calibri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&lt;/ul&gt;</a:t>
            </a:r>
            <a:endParaRPr/>
          </a:p>
        </p:txBody>
      </p:sp>
      <p:sp>
        <p:nvSpPr>
          <p:cNvPr id="424" name="Google Shape;424;p56"/>
          <p:cNvSpPr/>
          <p:nvPr/>
        </p:nvSpPr>
        <p:spPr>
          <a:xfrm>
            <a:off x="3630755" y="1175254"/>
            <a:ext cx="1882487" cy="624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Conflict!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7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overwritten work is discovered</a:t>
            </a:r>
            <a:endParaRPr/>
          </a:p>
        </p:txBody>
      </p:sp>
      <p:pic>
        <p:nvPicPr>
          <p:cNvPr descr="kissCanges.png" id="430" name="Google Shape;43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7947" y="2004818"/>
            <a:ext cx="5470528" cy="308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1912" y="3923333"/>
            <a:ext cx="1942174" cy="2330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7469" y="1207792"/>
            <a:ext cx="1611059" cy="233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46914" y="3444669"/>
            <a:ext cx="1479562" cy="1335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/>
          <p:nvPr>
            <p:ph type="title"/>
          </p:nvPr>
        </p:nvSpPr>
        <p:spPr>
          <a:xfrm>
            <a:off x="304799" y="-2"/>
            <a:ext cx="7046567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Roll Back</a:t>
            </a:r>
            <a:endParaRPr/>
          </a:p>
        </p:txBody>
      </p:sp>
      <p:sp>
        <p:nvSpPr>
          <p:cNvPr id="439" name="Google Shape;439;p58"/>
          <p:cNvSpPr/>
          <p:nvPr/>
        </p:nvSpPr>
        <p:spPr>
          <a:xfrm>
            <a:off x="2462633" y="1061591"/>
            <a:ext cx="1475963" cy="35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 Branch</a:t>
            </a:r>
            <a:endParaRPr/>
          </a:p>
        </p:txBody>
      </p:sp>
      <p:sp>
        <p:nvSpPr>
          <p:cNvPr id="440" name="Google Shape;440;p58"/>
          <p:cNvSpPr/>
          <p:nvPr/>
        </p:nvSpPr>
        <p:spPr>
          <a:xfrm>
            <a:off x="5336128" y="5807273"/>
            <a:ext cx="1785100" cy="369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Anne’s Branch </a:t>
            </a:r>
            <a:endParaRPr/>
          </a:p>
        </p:txBody>
      </p:sp>
      <p:pic>
        <p:nvPicPr>
          <p:cNvPr descr="Picture 10" id="441" name="Google Shape;44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5396" y="1512500"/>
            <a:ext cx="880837" cy="880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442" name="Google Shape;4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1076" y="1504881"/>
            <a:ext cx="880837" cy="880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443" name="Google Shape;44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6754" y="1502872"/>
            <a:ext cx="880837" cy="880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444" name="Google Shape;44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2432" y="1502872"/>
            <a:ext cx="880836" cy="88083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8"/>
          <p:cNvSpPr/>
          <p:nvPr/>
        </p:nvSpPr>
        <p:spPr>
          <a:xfrm>
            <a:off x="2693384" y="2422779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446" name="Google Shape;446;p58"/>
          <p:cNvSpPr/>
          <p:nvPr/>
        </p:nvSpPr>
        <p:spPr>
          <a:xfrm>
            <a:off x="3813159" y="2419959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47" name="Google Shape;447;p58"/>
          <p:cNvSpPr/>
          <p:nvPr/>
        </p:nvSpPr>
        <p:spPr>
          <a:xfrm>
            <a:off x="4893890" y="2426920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48" name="Google Shape;448;p58"/>
          <p:cNvSpPr/>
          <p:nvPr/>
        </p:nvSpPr>
        <p:spPr>
          <a:xfrm>
            <a:off x="6386960" y="2422779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cxnSp>
        <p:nvCxnSpPr>
          <p:cNvPr id="449" name="Google Shape;449;p58"/>
          <p:cNvCxnSpPr/>
          <p:nvPr/>
        </p:nvCxnSpPr>
        <p:spPr>
          <a:xfrm flipH="1" rot="10800000">
            <a:off x="3356231" y="1948252"/>
            <a:ext cx="254846" cy="1713"/>
          </a:xfrm>
          <a:prstGeom prst="straightConnector1">
            <a:avLst/>
          </a:prstGeom>
          <a:noFill/>
          <a:ln cap="flat" cmpd="sng" w="635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50" name="Google Shape;450;p58"/>
          <p:cNvCxnSpPr/>
          <p:nvPr/>
        </p:nvCxnSpPr>
        <p:spPr>
          <a:xfrm flipH="1" rot="10800000">
            <a:off x="4491911" y="1945296"/>
            <a:ext cx="254844" cy="7623"/>
          </a:xfrm>
          <a:prstGeom prst="straightConnector1">
            <a:avLst/>
          </a:prstGeom>
          <a:noFill/>
          <a:ln cap="flat" cmpd="sng" w="635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451" name="Google Shape;451;p58"/>
          <p:cNvCxnSpPr/>
          <p:nvPr/>
        </p:nvCxnSpPr>
        <p:spPr>
          <a:xfrm flipH="1" rot="10800000">
            <a:off x="5630893" y="1935665"/>
            <a:ext cx="254844" cy="7623"/>
          </a:xfrm>
          <a:prstGeom prst="straightConnector1">
            <a:avLst/>
          </a:prstGeom>
          <a:noFill/>
          <a:ln cap="flat" cmpd="sng" w="635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  <p:pic>
        <p:nvPicPr>
          <p:cNvPr descr="Picture 10" id="452" name="Google Shape;45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7623" y="4885578"/>
            <a:ext cx="880837" cy="880837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8"/>
          <p:cNvSpPr/>
          <p:nvPr/>
        </p:nvSpPr>
        <p:spPr>
          <a:xfrm>
            <a:off x="6048780" y="5041853"/>
            <a:ext cx="600488" cy="574222"/>
          </a:xfrm>
          <a:custGeom>
            <a:rect b="b" l="l" r="r" t="t"/>
            <a:pathLst>
              <a:path extrusionOk="0" h="21600" w="2160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58"/>
          <p:cNvSpPr/>
          <p:nvPr/>
        </p:nvSpPr>
        <p:spPr>
          <a:xfrm>
            <a:off x="4888105" y="1682234"/>
            <a:ext cx="600488" cy="574222"/>
          </a:xfrm>
          <a:custGeom>
            <a:rect b="b" l="l" r="r" t="t"/>
            <a:pathLst>
              <a:path extrusionOk="0" h="21600" w="2160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58"/>
          <p:cNvSpPr/>
          <p:nvPr/>
        </p:nvSpPr>
        <p:spPr>
          <a:xfrm rot="-5400000">
            <a:off x="4770275" y="1702523"/>
            <a:ext cx="817253" cy="2249940"/>
          </a:xfrm>
          <a:custGeom>
            <a:rect b="b" l="l" r="r" t="t"/>
            <a:pathLst>
              <a:path extrusionOk="0" h="21600" w="2160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cap="flat" cmpd="sng" w="63500">
            <a:solidFill>
              <a:srgbClr val="5B9BD5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58"/>
          <p:cNvSpPr/>
          <p:nvPr/>
        </p:nvSpPr>
        <p:spPr>
          <a:xfrm>
            <a:off x="5043130" y="3421307"/>
            <a:ext cx="3181289" cy="523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Maya </a:t>
            </a: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rolls back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code to an earlier version.</a:t>
            </a:r>
            <a:endParaRPr/>
          </a:p>
        </p:txBody>
      </p:sp>
      <p:pic>
        <p:nvPicPr>
          <p:cNvPr id="457" name="Google Shape;457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469" y="1207792"/>
            <a:ext cx="1611059" cy="2338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217" y="4471557"/>
            <a:ext cx="1479562" cy="1335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to Get Help</a:t>
            </a:r>
            <a:endParaRPr/>
          </a:p>
        </p:txBody>
      </p:sp>
      <p:sp>
        <p:nvSpPr>
          <p:cNvPr id="104" name="Google Shape;104;p23"/>
          <p:cNvSpPr/>
          <p:nvPr/>
        </p:nvSpPr>
        <p:spPr>
          <a:xfrm>
            <a:off x="196850" y="838199"/>
            <a:ext cx="8947150" cy="442820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Practice, Practice, Practice: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 Individually or in Groups</a:t>
            </a:r>
            <a:b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 In Class Material (Exercises and Slides):</a:t>
            </a:r>
            <a:b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u="sng">
                <a:solidFill>
                  <a:schemeClr val="hlink"/>
                </a:solidFill>
                <a:hlinkClick r:id="rId3"/>
              </a:rPr>
              <a:t>https://gw.bootcampcontent.com/GW-Coding-Boot-Camp/GWAR201810FSF3/tree/master/01-Week/01-Day-Activities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https://gw.bootcampcontent.com/GW-Coding-Boot-Camp/GWAR201810FSF3/blob/master/01-Week/Slides/GW_T1.pdf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Re-Watch Class Videos: </a:t>
            </a:r>
            <a:b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u="sng">
                <a:solidFill>
                  <a:schemeClr val="hlink"/>
                </a:solidFill>
                <a:hlinkClick r:id="rId5"/>
              </a:rPr>
              <a:t>https://www.bootcampspot.com/sessions/471444/videos/27711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Class Office Hours: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 minutes before class, 30 minutes after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One-on-One Sessions: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Announcement through SSM</a:t>
            </a:r>
            <a:endParaRPr/>
          </a:p>
          <a:p>
            <a:pPr indent="-1428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Contact Student Success: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Anytime!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9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Group Project</a:t>
            </a:r>
            <a:endParaRPr/>
          </a:p>
        </p:txBody>
      </p:sp>
      <p:sp>
        <p:nvSpPr>
          <p:cNvPr id="464" name="Google Shape;464;p59"/>
          <p:cNvSpPr/>
          <p:nvPr/>
        </p:nvSpPr>
        <p:spPr>
          <a:xfrm>
            <a:off x="1357009" y="2757388"/>
            <a:ext cx="6558644" cy="1082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Lesson: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should use Version Control!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0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Activity!</a:t>
            </a:r>
            <a:endParaRPr/>
          </a:p>
        </p:txBody>
      </p:sp>
      <p:sp>
        <p:nvSpPr>
          <p:cNvPr id="470" name="Google Shape;470;p60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60"/>
          <p:cNvSpPr/>
          <p:nvPr/>
        </p:nvSpPr>
        <p:spPr>
          <a:xfrm>
            <a:off x="304800" y="914400"/>
            <a:ext cx="8686800" cy="2127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 to your neighbor, and have one of you explain to the other: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concept of version control.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the other should explain: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of the key advantages to using a version control system. </a:t>
            </a:r>
            <a:endParaRPr/>
          </a:p>
        </p:txBody>
      </p:sp>
      <p:sp>
        <p:nvSpPr>
          <p:cNvPr id="472" name="Google Shape;472;p60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Suggested Time: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min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So… What’s this GitHub?</a:t>
            </a:r>
            <a:endParaRPr/>
          </a:p>
        </p:txBody>
      </p:sp>
      <p:sp>
        <p:nvSpPr>
          <p:cNvPr id="478" name="Google Shape;478;p61"/>
          <p:cNvSpPr/>
          <p:nvPr/>
        </p:nvSpPr>
        <p:spPr>
          <a:xfrm>
            <a:off x="-2" y="990600"/>
            <a:ext cx="9149874" cy="3183577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61"/>
          <p:cNvSpPr/>
          <p:nvPr/>
        </p:nvSpPr>
        <p:spPr>
          <a:xfrm>
            <a:off x="304799" y="1219197"/>
            <a:ext cx="8610601" cy="257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GitHub is a Web-Based hosting service to store code online.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 allows developers to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pull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(download) code or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(upload) code to the same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repository 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(directory). 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 also allows developers to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view histories 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code changes and to </a:t>
            </a: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track issues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pic>
        <p:nvPicPr>
          <p:cNvPr descr="Picture 6" id="480" name="Google Shape;480;p61"/>
          <p:cNvPicPr preferRelativeResize="0"/>
          <p:nvPr/>
        </p:nvPicPr>
        <p:blipFill rotWithShape="1">
          <a:blip r:embed="rId3">
            <a:alphaModFix/>
          </a:blip>
          <a:srcRect b="16087" l="0" r="0" t="15118"/>
          <a:stretch/>
        </p:blipFill>
        <p:spPr>
          <a:xfrm>
            <a:off x="2209800" y="4174175"/>
            <a:ext cx="5301771" cy="2133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2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Pushing and Pulling to GitHub</a:t>
            </a:r>
            <a:endParaRPr/>
          </a:p>
        </p:txBody>
      </p:sp>
      <p:sp>
        <p:nvSpPr>
          <p:cNvPr id="486" name="Google Shape;486;p62"/>
          <p:cNvSpPr/>
          <p:nvPr/>
        </p:nvSpPr>
        <p:spPr>
          <a:xfrm>
            <a:off x="0" y="864931"/>
            <a:ext cx="9144000" cy="1520851"/>
          </a:xfrm>
          <a:prstGeom prst="rect">
            <a:avLst/>
          </a:prstGeom>
          <a:solidFill>
            <a:srgbClr val="DAE3F3"/>
          </a:solidFill>
          <a:ln cap="flat" cmpd="sng" w="12700">
            <a:solidFill>
              <a:srgbClr val="DAE3F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7" name="Google Shape;487;p62"/>
          <p:cNvCxnSpPr/>
          <p:nvPr/>
        </p:nvCxnSpPr>
        <p:spPr>
          <a:xfrm>
            <a:off x="0" y="653853"/>
            <a:ext cx="9144001" cy="2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descr="Picture 10" id="488" name="Google Shape;48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1230823"/>
            <a:ext cx="880835" cy="880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489" name="Google Shape;48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9277" y="1223201"/>
            <a:ext cx="880837" cy="880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490" name="Google Shape;49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4955" y="1221195"/>
            <a:ext cx="880837" cy="8808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0" id="491" name="Google Shape;49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0633" y="1221192"/>
            <a:ext cx="880837" cy="880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" id="492" name="Google Shape;492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034" y="855284"/>
            <a:ext cx="1511560" cy="151156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2"/>
          <p:cNvSpPr/>
          <p:nvPr/>
        </p:nvSpPr>
        <p:spPr>
          <a:xfrm rot="5400000">
            <a:off x="1596341" y="2007502"/>
            <a:ext cx="873520" cy="10818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cap="flat" cmpd="sng" w="66675">
            <a:solidFill>
              <a:srgbClr val="C00000"/>
            </a:solidFill>
            <a:prstDash val="solid"/>
            <a:miter lim="8000"/>
            <a:headEnd len="sm" w="sm" type="none"/>
            <a:tailEnd len="med" w="med" type="triangl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62"/>
          <p:cNvSpPr/>
          <p:nvPr/>
        </p:nvSpPr>
        <p:spPr>
          <a:xfrm>
            <a:off x="2418356" y="867751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495" name="Google Shape;495;p62"/>
          <p:cNvSpPr/>
          <p:nvPr/>
        </p:nvSpPr>
        <p:spPr>
          <a:xfrm>
            <a:off x="3538132" y="864931"/>
            <a:ext cx="217149" cy="313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96" name="Google Shape;496;p62"/>
          <p:cNvSpPr/>
          <p:nvPr/>
        </p:nvSpPr>
        <p:spPr>
          <a:xfrm>
            <a:off x="4618861" y="871892"/>
            <a:ext cx="217149" cy="313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97" name="Google Shape;497;p62"/>
          <p:cNvSpPr/>
          <p:nvPr/>
        </p:nvSpPr>
        <p:spPr>
          <a:xfrm>
            <a:off x="5874048" y="871892"/>
            <a:ext cx="217149" cy="313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498" name="Google Shape;498;p62"/>
          <p:cNvSpPr/>
          <p:nvPr/>
        </p:nvSpPr>
        <p:spPr>
          <a:xfrm flipH="1" rot="10800000">
            <a:off x="1492184" y="2104038"/>
            <a:ext cx="2217512" cy="1238119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cap="flat" cmpd="sng" w="6667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62"/>
          <p:cNvSpPr/>
          <p:nvPr/>
        </p:nvSpPr>
        <p:spPr>
          <a:xfrm>
            <a:off x="1563802" y="2546406"/>
            <a:ext cx="924034" cy="288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  <a:endParaRPr/>
          </a:p>
        </p:txBody>
      </p:sp>
      <p:sp>
        <p:nvSpPr>
          <p:cNvPr id="500" name="Google Shape;500;p62"/>
          <p:cNvSpPr/>
          <p:nvPr/>
        </p:nvSpPr>
        <p:spPr>
          <a:xfrm>
            <a:off x="2588153" y="2962181"/>
            <a:ext cx="1032727" cy="288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 Code</a:t>
            </a:r>
            <a:endParaRPr/>
          </a:p>
        </p:txBody>
      </p:sp>
      <p:sp>
        <p:nvSpPr>
          <p:cNvPr id="501" name="Google Shape;501;p62"/>
          <p:cNvSpPr/>
          <p:nvPr/>
        </p:nvSpPr>
        <p:spPr>
          <a:xfrm rot="5400000">
            <a:off x="843224" y="2749120"/>
            <a:ext cx="2379755" cy="10818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cap="flat" cmpd="sng" w="66675">
            <a:solidFill>
              <a:srgbClr val="C00000"/>
            </a:solidFill>
            <a:prstDash val="solid"/>
            <a:miter lim="8000"/>
            <a:headEnd len="sm" w="sm" type="none"/>
            <a:tailEnd len="med" w="med" type="triangl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62"/>
          <p:cNvSpPr/>
          <p:nvPr/>
        </p:nvSpPr>
        <p:spPr>
          <a:xfrm flipH="1" rot="10800000">
            <a:off x="1563802" y="2086392"/>
            <a:ext cx="3163642" cy="2602435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noFill/>
          <a:ln cap="flat" cmpd="sng" w="6667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62"/>
          <p:cNvSpPr/>
          <p:nvPr/>
        </p:nvSpPr>
        <p:spPr>
          <a:xfrm>
            <a:off x="3523112" y="4784183"/>
            <a:ext cx="1032727" cy="288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 Code</a:t>
            </a:r>
            <a:endParaRPr/>
          </a:p>
        </p:txBody>
      </p:sp>
      <p:sp>
        <p:nvSpPr>
          <p:cNvPr id="504" name="Google Shape;504;p62"/>
          <p:cNvSpPr/>
          <p:nvPr/>
        </p:nvSpPr>
        <p:spPr>
          <a:xfrm>
            <a:off x="1563802" y="4085073"/>
            <a:ext cx="924034" cy="288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  <a:endParaRPr/>
          </a:p>
        </p:txBody>
      </p:sp>
      <p:sp>
        <p:nvSpPr>
          <p:cNvPr id="505" name="Google Shape;505;p62"/>
          <p:cNvSpPr/>
          <p:nvPr/>
        </p:nvSpPr>
        <p:spPr>
          <a:xfrm flipH="1">
            <a:off x="1505872" y="2214935"/>
            <a:ext cx="3668450" cy="3479415"/>
          </a:xfrm>
          <a:custGeom>
            <a:rect b="b" l="l" r="r" t="t"/>
            <a:pathLst>
              <a:path extrusionOk="0" h="21600" w="2160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cap="flat" cmpd="sng" w="66675">
            <a:solidFill>
              <a:srgbClr val="C00000"/>
            </a:solidFill>
            <a:prstDash val="solid"/>
            <a:miter lim="8000"/>
            <a:headEnd len="sm" w="sm" type="none"/>
            <a:tailEnd len="med" w="med" type="triangl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62"/>
          <p:cNvSpPr/>
          <p:nvPr/>
        </p:nvSpPr>
        <p:spPr>
          <a:xfrm>
            <a:off x="4137221" y="5325805"/>
            <a:ext cx="924033" cy="288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  <a:endParaRPr/>
          </a:p>
        </p:txBody>
      </p:sp>
      <p:sp>
        <p:nvSpPr>
          <p:cNvPr id="507" name="Google Shape;507;p62"/>
          <p:cNvSpPr/>
          <p:nvPr/>
        </p:nvSpPr>
        <p:spPr>
          <a:xfrm flipH="1" rot="10800000">
            <a:off x="1563803" y="2102029"/>
            <a:ext cx="4417249" cy="393527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cap="flat" cmpd="sng" w="6667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62"/>
          <p:cNvSpPr/>
          <p:nvPr/>
        </p:nvSpPr>
        <p:spPr>
          <a:xfrm>
            <a:off x="4861833" y="5744566"/>
            <a:ext cx="1032727" cy="288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 Code</a:t>
            </a:r>
            <a:endParaRPr/>
          </a:p>
        </p:txBody>
      </p:sp>
      <p:sp>
        <p:nvSpPr>
          <p:cNvPr id="509" name="Google Shape;509;p62"/>
          <p:cNvSpPr/>
          <p:nvPr/>
        </p:nvSpPr>
        <p:spPr>
          <a:xfrm>
            <a:off x="6571557" y="1442918"/>
            <a:ext cx="1358636" cy="288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 Branch</a:t>
            </a:r>
            <a:endParaRPr/>
          </a:p>
        </p:txBody>
      </p:sp>
      <p:sp>
        <p:nvSpPr>
          <p:cNvPr id="510" name="Google Shape;510;p62"/>
          <p:cNvSpPr/>
          <p:nvPr/>
        </p:nvSpPr>
        <p:spPr>
          <a:xfrm rot="5400000">
            <a:off x="2201117" y="2772716"/>
            <a:ext cx="2379755" cy="1081835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cap="flat" cmpd="sng" w="66675">
            <a:solidFill>
              <a:srgbClr val="C00000"/>
            </a:solidFill>
            <a:prstDash val="solid"/>
            <a:miter lim="8000"/>
            <a:headEnd len="sm" w="sm" type="none"/>
            <a:tailEnd len="med" w="med" type="triangl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62"/>
          <p:cNvSpPr/>
          <p:nvPr/>
        </p:nvSpPr>
        <p:spPr>
          <a:xfrm>
            <a:off x="2921697" y="4085073"/>
            <a:ext cx="924034" cy="288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Pull Code</a:t>
            </a:r>
            <a:endParaRPr/>
          </a:p>
        </p:txBody>
      </p:sp>
      <p:pic>
        <p:nvPicPr>
          <p:cNvPr id="512" name="Google Shape;512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520" y="2484644"/>
            <a:ext cx="807454" cy="117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8115" y="3863418"/>
            <a:ext cx="1221573" cy="110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8618" y="5026795"/>
            <a:ext cx="1170409" cy="1404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3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Get Started with Git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4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 Git Demo!</a:t>
            </a:r>
            <a:endParaRPr/>
          </a:p>
        </p:txBody>
      </p:sp>
      <p:pic>
        <p:nvPicPr>
          <p:cNvPr descr="Picture 3" id="525" name="Google Shape;52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958" y="823409"/>
            <a:ext cx="8559802" cy="5397054"/>
          </a:xfrm>
          <a:prstGeom prst="rect">
            <a:avLst/>
          </a:prstGeom>
          <a:noFill/>
          <a:ln cap="flat" cmpd="sng" w="9525">
            <a:solidFill>
              <a:srgbClr val="DAE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5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Git Commands</a:t>
            </a:r>
            <a:endParaRPr/>
          </a:p>
        </p:txBody>
      </p:sp>
      <p:sp>
        <p:nvSpPr>
          <p:cNvPr id="531" name="Google Shape;531;p65"/>
          <p:cNvSpPr/>
          <p:nvPr/>
        </p:nvSpPr>
        <p:spPr>
          <a:xfrm>
            <a:off x="443344" y="914399"/>
            <a:ext cx="8229601" cy="6010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its most basic, these are the five git commands to get started: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clone</a:t>
            </a:r>
            <a:endParaRPr/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add</a:t>
            </a:r>
            <a:endParaRPr/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commit</a:t>
            </a:r>
            <a:endParaRPr/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push </a:t>
            </a:r>
            <a:endParaRPr/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pull</a:t>
            </a:r>
            <a:endParaRPr/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6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Git Commands</a:t>
            </a:r>
            <a:endParaRPr/>
          </a:p>
        </p:txBody>
      </p:sp>
      <p:sp>
        <p:nvSpPr>
          <p:cNvPr id="537" name="Google Shape;537;p66"/>
          <p:cNvSpPr/>
          <p:nvPr/>
        </p:nvSpPr>
        <p:spPr>
          <a:xfrm>
            <a:off x="443344" y="914399"/>
            <a:ext cx="8229601" cy="5758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its most basic, these are the five git commands to get started: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clone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copies an entire repo (to begin).</a:t>
            </a:r>
            <a:endParaRPr/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add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adds a file for inclusion in Git.</a:t>
            </a:r>
            <a:endParaRPr/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commit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notes a change to the local repo.</a:t>
            </a:r>
            <a:endParaRPr/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push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sends changes to hosting service.</a:t>
            </a:r>
            <a:endParaRPr/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pull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downloads freshest version of repo.</a:t>
            </a:r>
            <a:endParaRPr/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00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7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  <a:endParaRPr/>
          </a:p>
        </p:txBody>
      </p:sp>
      <p:sp>
        <p:nvSpPr>
          <p:cNvPr id="543" name="Google Shape;543;p6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67"/>
          <p:cNvSpPr/>
          <p:nvPr/>
        </p:nvSpPr>
        <p:spPr>
          <a:xfrm>
            <a:off x="304800" y="914400"/>
            <a:ext cx="8686800" cy="5113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GitHub and the Command Line: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new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public GitHub repository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name it whatever you like. Be sure to check the box for “initialize this repository with a README.” 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Next,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clone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repo to your local directory. 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create an HTML file inside the local directory.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Commit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code to GitHub.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Bonus:</a:t>
            </a:r>
            <a:endParaRPr b="0" i="0" sz="1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a partner in class, and </a:t>
            </a: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fork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their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repository to your own GitHub account. Clone this forked repository to your local directory.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Add, Commit, and Push the code back to your forked copy. 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Finally, submit a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pull request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send your changes to your partner’s repo.</a:t>
            </a:r>
            <a:endParaRPr/>
          </a:p>
        </p:txBody>
      </p:sp>
      <p:sp>
        <p:nvSpPr>
          <p:cNvPr id="545" name="Google Shape;545;p67"/>
          <p:cNvSpPr/>
          <p:nvPr/>
        </p:nvSpPr>
        <p:spPr>
          <a:xfrm>
            <a:off x="2514600" y="124823"/>
            <a:ext cx="6477000" cy="350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Add, Commit, Push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min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8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Still a Bit Lost? Never Worry!</a:t>
            </a:r>
            <a:endParaRPr/>
          </a:p>
        </p:txBody>
      </p:sp>
      <p:pic>
        <p:nvPicPr>
          <p:cNvPr descr="Picture 2" id="551" name="Google Shape;551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31" y="966787"/>
            <a:ext cx="4848227" cy="4924427"/>
          </a:xfrm>
          <a:prstGeom prst="rect">
            <a:avLst/>
          </a:pr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2" name="Google Shape;552;p68"/>
          <p:cNvSpPr/>
          <p:nvPr/>
        </p:nvSpPr>
        <p:spPr>
          <a:xfrm>
            <a:off x="5257800" y="2514599"/>
            <a:ext cx="3733800" cy="1150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this handy Guide!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Practice a few times on your own before our next class.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304798" y="-2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/>
              <a:t>GitLab</a:t>
            </a:r>
            <a:endParaRPr/>
          </a:p>
        </p:txBody>
      </p:sp>
      <p:sp>
        <p:nvSpPr>
          <p:cNvPr id="110" name="Google Shape;110;p24"/>
          <p:cNvSpPr/>
          <p:nvPr/>
        </p:nvSpPr>
        <p:spPr>
          <a:xfrm>
            <a:off x="304800" y="762000"/>
            <a:ext cx="87408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Also, at this point everyone should have access to the class content and homework repository</a:t>
            </a:r>
            <a:r>
              <a:rPr b="1" lang="en-US" sz="2200"/>
              <a:t> in GitLab.</a:t>
            </a:r>
            <a:b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u="sng">
                <a:solidFill>
                  <a:schemeClr val="hlink"/>
                </a:solidFill>
                <a:hlinkClick r:id="rId3"/>
              </a:rPr>
              <a:t>https://gw.bootcampcontent.com/GW-Coding-Boot-Camp/GWAR201810FSF3/tree/master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2766600"/>
            <a:ext cx="41529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5150" y="2766600"/>
            <a:ext cx="4287076" cy="14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900" y="5396100"/>
            <a:ext cx="6366350" cy="8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9"/>
          <p:cNvSpPr txBox="1"/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You’re Still Lost… Here’s a (Free) Course</a:t>
            </a:r>
            <a:endParaRPr/>
          </a:p>
        </p:txBody>
      </p:sp>
      <p:pic>
        <p:nvPicPr>
          <p:cNvPr descr="Picture 4" id="558" name="Google Shape;55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889866"/>
            <a:ext cx="7239000" cy="4834455"/>
          </a:xfrm>
          <a:prstGeom prst="rect">
            <a:avLst/>
          </a:prstGeom>
          <a:noFill/>
          <a:ln cap="flat" cmpd="sng" w="9525">
            <a:solidFill>
              <a:srgbClr val="DAE3F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9" name="Google Shape;559;p69"/>
          <p:cNvSpPr/>
          <p:nvPr/>
        </p:nvSpPr>
        <p:spPr>
          <a:xfrm>
            <a:off x="2261618" y="5882663"/>
            <a:ext cx="4487276" cy="350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https://www.codeschool.com/courses/try-git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0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HTML Round 2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1"/>
          <p:cNvSpPr txBox="1"/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Syntax (Basic)</a:t>
            </a:r>
            <a:endParaRPr/>
          </a:p>
        </p:txBody>
      </p:sp>
      <p:sp>
        <p:nvSpPr>
          <p:cNvPr id="570" name="Google Shape;570;p71"/>
          <p:cNvSpPr/>
          <p:nvPr/>
        </p:nvSpPr>
        <p:spPr>
          <a:xfrm>
            <a:off x="897616" y="2974636"/>
            <a:ext cx="1371603" cy="646319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&lt;h1&gt;</a:t>
            </a:r>
            <a:endParaRPr/>
          </a:p>
        </p:txBody>
      </p:sp>
      <p:sp>
        <p:nvSpPr>
          <p:cNvPr id="571" name="Google Shape;571;p71"/>
          <p:cNvSpPr/>
          <p:nvPr/>
        </p:nvSpPr>
        <p:spPr>
          <a:xfrm>
            <a:off x="2269217" y="2971799"/>
            <a:ext cx="5372103" cy="64632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Mah House</a:t>
            </a:r>
            <a:endParaRPr/>
          </a:p>
        </p:txBody>
      </p:sp>
      <p:sp>
        <p:nvSpPr>
          <p:cNvPr id="572" name="Google Shape;572;p71"/>
          <p:cNvSpPr/>
          <p:nvPr/>
        </p:nvSpPr>
        <p:spPr>
          <a:xfrm>
            <a:off x="6993618" y="2971799"/>
            <a:ext cx="1676402" cy="646320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&lt;/h1&gt;</a:t>
            </a:r>
            <a:endParaRPr/>
          </a:p>
        </p:txBody>
      </p:sp>
      <p:sp>
        <p:nvSpPr>
          <p:cNvPr id="573" name="Google Shape;573;p71"/>
          <p:cNvSpPr/>
          <p:nvPr/>
        </p:nvSpPr>
        <p:spPr>
          <a:xfrm>
            <a:off x="716736" y="4497318"/>
            <a:ext cx="1637441" cy="375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Opening Tag</a:t>
            </a:r>
            <a:endParaRPr/>
          </a:p>
        </p:txBody>
      </p:sp>
      <p:sp>
        <p:nvSpPr>
          <p:cNvPr id="574" name="Google Shape;574;p71"/>
          <p:cNvSpPr/>
          <p:nvPr/>
        </p:nvSpPr>
        <p:spPr>
          <a:xfrm>
            <a:off x="7106577" y="4497318"/>
            <a:ext cx="1538718" cy="375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Closing Tag</a:t>
            </a:r>
            <a:endParaRPr/>
          </a:p>
        </p:txBody>
      </p:sp>
      <p:sp>
        <p:nvSpPr>
          <p:cNvPr id="575" name="Google Shape;575;p71"/>
          <p:cNvSpPr/>
          <p:nvPr/>
        </p:nvSpPr>
        <p:spPr>
          <a:xfrm>
            <a:off x="4148832" y="1420478"/>
            <a:ext cx="1134030" cy="3752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</a:t>
            </a:r>
            <a:endParaRPr/>
          </a:p>
        </p:txBody>
      </p:sp>
      <p:cxnSp>
        <p:nvCxnSpPr>
          <p:cNvPr id="576" name="Google Shape;576;p71"/>
          <p:cNvCxnSpPr>
            <a:stCxn id="573" idx="0"/>
            <a:endCxn id="570" idx="0"/>
          </p:cNvCxnSpPr>
          <p:nvPr/>
        </p:nvCxnSpPr>
        <p:spPr>
          <a:xfrm flipH="1" rot="10800000">
            <a:off x="1535457" y="2974518"/>
            <a:ext cx="48000" cy="1522800"/>
          </a:xfrm>
          <a:prstGeom prst="straightConnector1">
            <a:avLst/>
          </a:prstGeom>
          <a:noFill/>
          <a:ln cap="flat" cmpd="sng" w="635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577" name="Google Shape;577;p71"/>
          <p:cNvCxnSpPr/>
          <p:nvPr/>
        </p:nvCxnSpPr>
        <p:spPr>
          <a:xfrm flipH="1" rot="10800000">
            <a:off x="7923562" y="3682522"/>
            <a:ext cx="2" cy="814798"/>
          </a:xfrm>
          <a:prstGeom prst="straightConnector1">
            <a:avLst/>
          </a:prstGeom>
          <a:noFill/>
          <a:ln cap="flat" cmpd="sng" w="635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578" name="Google Shape;578;p71"/>
          <p:cNvCxnSpPr/>
          <p:nvPr/>
        </p:nvCxnSpPr>
        <p:spPr>
          <a:xfrm>
            <a:off x="4761341" y="1982716"/>
            <a:ext cx="2" cy="989084"/>
          </a:xfrm>
          <a:prstGeom prst="straightConnector1">
            <a:avLst/>
          </a:prstGeom>
          <a:noFill/>
          <a:ln cap="flat" cmpd="sng" w="63500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</p:spTree>
  </p:cSld>
  <p:clrMapOvr>
    <a:masterClrMapping/>
  </p:clrMapOvr>
  <p:transition spd="slow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/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Syntax (with Attribute)</a:t>
            </a:r>
            <a:endParaRPr/>
          </a:p>
        </p:txBody>
      </p:sp>
      <p:pic>
        <p:nvPicPr>
          <p:cNvPr descr="Picture 15" id="584" name="Google Shape;58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01" y="1325999"/>
            <a:ext cx="9251752" cy="468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/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Tricky Tags (Self-Closing)</a:t>
            </a:r>
            <a:endParaRPr/>
          </a:p>
        </p:txBody>
      </p:sp>
      <p:pic>
        <p:nvPicPr>
          <p:cNvPr descr="Picture 3" id="590" name="Google Shape;5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072" y="1439590"/>
            <a:ext cx="7907199" cy="3718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/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Important Common Tags</a:t>
            </a:r>
            <a:endParaRPr/>
          </a:p>
        </p:txBody>
      </p:sp>
      <p:sp>
        <p:nvSpPr>
          <p:cNvPr id="596" name="Google Shape;596;p74"/>
          <p:cNvSpPr/>
          <p:nvPr/>
        </p:nvSpPr>
        <p:spPr>
          <a:xfrm>
            <a:off x="457199" y="783751"/>
            <a:ext cx="8782009" cy="4652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Headings: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&lt;h1&gt; &lt;/h1&gt;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Heading 1 (Largest Heading)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&lt;h2&gt; &lt;/h2&gt;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Heading 2 (Next Largest Heading)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&lt;h3&gt; &lt;/h3&gt;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Heading 3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Containers: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&lt;html&gt; &lt;/html&gt;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Wraps the entire page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&lt;head&gt; &lt;/head&gt;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Wraps the header of the page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&lt;body&gt; &lt;/body&gt;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Wraps the main content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&lt;div&gt; &lt;/div&gt;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Logical Container ***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&lt;p&gt; &lt;/p&gt;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Wraps individual Paragraphs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0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Others: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&lt;strong&gt;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(bold),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&lt;em&gt;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(emphasis)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&lt;img&gt;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(images)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&lt;a href&gt;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(links)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&lt;li&gt;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(list items)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, &lt;title&gt;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(title), </a:t>
            </a:r>
            <a:b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&lt;br&gt;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(line break),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&lt;table&gt;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(tables),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&lt;!-- --&gt;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(comments)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5"/>
          <p:cNvSpPr txBox="1"/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Common Tags</a:t>
            </a:r>
            <a:endParaRPr/>
          </a:p>
        </p:txBody>
      </p:sp>
      <p:sp>
        <p:nvSpPr>
          <p:cNvPr id="602" name="Google Shape;602;p75"/>
          <p:cNvSpPr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54602" lvl="0" marL="25460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HTML Tags are listed here: </a:t>
            </a:r>
            <a:r>
              <a:rPr b="0" i="0" lang="en-US" sz="19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http://www.w3schools.com/tags/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indent="-254602" lvl="0" marL="25460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try to memorize them! Simply refer back to documentation as needed. 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8552" lvl="0" marL="254602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602" lvl="0" marL="25460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tags:</a:t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2169" lvl="1" marL="5516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&lt;video&gt; for Videos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2169" lvl="1" marL="5516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&lt;audio&gt; for Audio files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2169" lvl="1" marL="5516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&lt;embed&gt; for Embedded files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2169" lvl="1" marL="5516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&lt;code&gt; for including computer code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2169" lvl="1" marL="5516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&lt;header&gt; for headers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2169" lvl="1" marL="5516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&lt;nav&gt; for navigation bars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2169" lvl="1" marL="55164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&lt;footer&gt; for footers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6"/>
          <p:cNvSpPr txBox="1"/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for Forms</a:t>
            </a:r>
            <a:endParaRPr/>
          </a:p>
        </p:txBody>
      </p:sp>
      <p:sp>
        <p:nvSpPr>
          <p:cNvPr id="608" name="Google Shape;608;p76"/>
          <p:cNvSpPr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en-US" sz="2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UI (User Interface) Form Elements: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&lt;form&gt;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Creates a form section in HTML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&lt;input&gt;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Input boxes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&lt;label&gt;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Labels for boxes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&lt;button&gt;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Button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&lt;textarea&gt;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Large textbox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7"/>
          <p:cNvSpPr txBox="1"/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for Forms</a:t>
            </a:r>
            <a:endParaRPr/>
          </a:p>
        </p:txBody>
      </p:sp>
      <p:pic>
        <p:nvPicPr>
          <p:cNvPr descr="Picture 3" id="614" name="Google Shape;61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867716"/>
            <a:ext cx="6429375" cy="3514727"/>
          </a:xfrm>
          <a:prstGeom prst="rect">
            <a:avLst/>
          </a:prstGeom>
          <a:noFill/>
          <a:ln cap="flat" cmpd="sng" w="9525">
            <a:solidFill>
              <a:srgbClr val="333F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icture 5" id="615" name="Google Shape;615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7400" y="4615338"/>
            <a:ext cx="4333875" cy="1562102"/>
          </a:xfrm>
          <a:prstGeom prst="rect">
            <a:avLst/>
          </a:prstGeom>
          <a:noFill/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16" name="Google Shape;616;p77"/>
          <p:cNvCxnSpPr/>
          <p:nvPr/>
        </p:nvCxnSpPr>
        <p:spPr>
          <a:xfrm flipH="1">
            <a:off x="4521425" y="4387220"/>
            <a:ext cx="84453" cy="223374"/>
          </a:xfrm>
          <a:prstGeom prst="straightConnector1">
            <a:avLst/>
          </a:prstGeom>
          <a:noFill/>
          <a:ln cap="flat" cmpd="sng" w="7302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</p:spTree>
  </p:cSld>
  <p:clrMapOvr>
    <a:masterClrMapping/>
  </p:clrMapOvr>
  <p:transition spd="slow"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8"/>
          <p:cNvSpPr txBox="1"/>
          <p:nvPr>
            <p:ph type="title"/>
          </p:nvPr>
        </p:nvSpPr>
        <p:spPr>
          <a:xfrm>
            <a:off x="304800" y="-2"/>
            <a:ext cx="685800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Ugly HTML</a:t>
            </a:r>
            <a:endParaRPr/>
          </a:p>
        </p:txBody>
      </p:sp>
      <p:pic>
        <p:nvPicPr>
          <p:cNvPr descr="Picture 6" id="622" name="Google Shape;62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035" y="914400"/>
            <a:ext cx="8543927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78"/>
          <p:cNvSpPr/>
          <p:nvPr/>
        </p:nvSpPr>
        <p:spPr>
          <a:xfrm>
            <a:off x="304800" y="4343399"/>
            <a:ext cx="8686800" cy="1859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do this… Use proper indentation and sectioning.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Readable code is easier to maintain.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Invest time to get better about this now. It will pay dividends!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type="title"/>
          </p:nvPr>
        </p:nvSpPr>
        <p:spPr>
          <a:xfrm>
            <a:off x="304801" y="0"/>
            <a:ext cx="72462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/>
              <a:t>GitLab 2 - Dragging Folders Into VSCode</a:t>
            </a:r>
            <a:endParaRPr/>
          </a:p>
        </p:txBody>
      </p:sp>
      <p:sp>
        <p:nvSpPr>
          <p:cNvPr id="119" name="Google Shape;119;p25"/>
          <p:cNvSpPr/>
          <p:nvPr/>
        </p:nvSpPr>
        <p:spPr>
          <a:xfrm>
            <a:off x="304800" y="762000"/>
            <a:ext cx="87408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lang="en-US" sz="2200"/>
              <a:t>You can drag folders into VSCode</a:t>
            </a:r>
            <a:endParaRPr b="1"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2200"/>
            </a:br>
            <a:r>
              <a:rPr b="1" lang="en-US" sz="2200"/>
              <a:t> </a:t>
            </a:r>
            <a:b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475" y="1900238"/>
            <a:ext cx="6877050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9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  <a:endParaRPr/>
          </a:p>
        </p:txBody>
      </p:sp>
      <p:sp>
        <p:nvSpPr>
          <p:cNvPr id="629" name="Google Shape;629;p7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79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activity, you’ll create a student bio using HTML. You will then add, commit, and push your completed HTML to GitHub for the world to see.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 instructions, sent via Slack.</a:t>
            </a:r>
            <a:endParaRPr/>
          </a:p>
        </p:txBody>
      </p:sp>
      <p:sp>
        <p:nvSpPr>
          <p:cNvPr id="631" name="Google Shape;631;p79"/>
          <p:cNvSpPr/>
          <p:nvPr/>
        </p:nvSpPr>
        <p:spPr>
          <a:xfrm>
            <a:off x="3657600" y="124823"/>
            <a:ext cx="5334000" cy="350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1-HTML_Git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min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80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  <a:endParaRPr/>
          </a:p>
        </p:txBody>
      </p:sp>
      <p:sp>
        <p:nvSpPr>
          <p:cNvPr id="637" name="Google Shape;637;p80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3" id="638" name="Google Shape;63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860038"/>
            <a:ext cx="7696200" cy="5285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CSS Stylin’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2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/ CSS Definitions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(*yawn* unimportant)</a:t>
            </a:r>
            <a:endParaRPr/>
          </a:p>
        </p:txBody>
      </p:sp>
      <p:sp>
        <p:nvSpPr>
          <p:cNvPr id="649" name="Google Shape;649;p82"/>
          <p:cNvSpPr/>
          <p:nvPr/>
        </p:nvSpPr>
        <p:spPr>
          <a:xfrm>
            <a:off x="457200" y="1143000"/>
            <a:ext cx="8153400" cy="2977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57175" lvl="0" marL="257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HTML: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Hypertext Markup Language – (Content)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CSS: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Cascading Style Sheets – (Appearance)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HTML/CSS are the “languages of the web.” </a:t>
            </a: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Together they define both the content and the aesthetics of a webpage – handling everything from the layouts, colors, fonts and  content placement. 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(JavaScript is the third – handling logic, animation, etc.)</a:t>
            </a:r>
            <a:endParaRPr/>
          </a:p>
        </p:txBody>
      </p:sp>
      <p:pic>
        <p:nvPicPr>
          <p:cNvPr descr="Picture 2" id="650" name="Google Shape;65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285" y="4631587"/>
            <a:ext cx="1873916" cy="14942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651" name="Google Shape;651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200" y="4648200"/>
            <a:ext cx="2971800" cy="149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83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/ CSS Analogy</a:t>
            </a:r>
            <a:endParaRPr/>
          </a:p>
        </p:txBody>
      </p:sp>
      <p:sp>
        <p:nvSpPr>
          <p:cNvPr id="657" name="Google Shape;657;p83"/>
          <p:cNvSpPr/>
          <p:nvPr/>
        </p:nvSpPr>
        <p:spPr>
          <a:xfrm>
            <a:off x="457199" y="990600"/>
            <a:ext cx="4100947" cy="24055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Alone</a:t>
            </a:r>
            <a:endParaRPr/>
          </a:p>
          <a:p>
            <a:pPr indent="-257175" lvl="0" marL="25717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Like writing papers in “Notepad.” </a:t>
            </a:r>
            <a:endParaRPr/>
          </a:p>
          <a:p>
            <a:pPr indent="-142875" lvl="0" marL="25717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only write unformatted text. </a:t>
            </a:r>
            <a:endParaRPr/>
          </a:p>
        </p:txBody>
      </p:sp>
      <p:sp>
        <p:nvSpPr>
          <p:cNvPr id="658" name="Google Shape;658;p83"/>
          <p:cNvSpPr/>
          <p:nvPr/>
        </p:nvSpPr>
        <p:spPr>
          <a:xfrm>
            <a:off x="4743201" y="990600"/>
            <a:ext cx="4100946" cy="3142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/ CSS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Like writing papers in Microsoft Word.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9700" lvl="0" marL="34290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format text, page settings, alignment, etc. based on “highlighting” and menu options.</a:t>
            </a:r>
            <a:endParaRPr/>
          </a:p>
        </p:txBody>
      </p:sp>
      <p:pic>
        <p:nvPicPr>
          <p:cNvPr descr="Picture 2" id="659" name="Google Shape;65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3827" y="4449762"/>
            <a:ext cx="1676401" cy="16764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660" name="Google Shape;66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4876" y="4602162"/>
            <a:ext cx="1475767" cy="1448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84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HTML Page</a:t>
            </a:r>
            <a:endParaRPr/>
          </a:p>
        </p:txBody>
      </p:sp>
      <p:pic>
        <p:nvPicPr>
          <p:cNvPr id="666" name="Google Shape;66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1280" y="-707611"/>
            <a:ext cx="9144001" cy="527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0097" y="925970"/>
            <a:ext cx="7363806" cy="5006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5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HTML Page - Result</a:t>
            </a:r>
            <a:endParaRPr/>
          </a:p>
        </p:txBody>
      </p:sp>
      <p:pic>
        <p:nvPicPr>
          <p:cNvPr descr="Picture 3" id="673" name="Google Shape;67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637" y="838200"/>
            <a:ext cx="7324726" cy="5391150"/>
          </a:xfrm>
          <a:prstGeom prst="rect">
            <a:avLst/>
          </a:pr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6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HTML Page - Result</a:t>
            </a:r>
            <a:endParaRPr/>
          </a:p>
        </p:txBody>
      </p:sp>
      <p:pic>
        <p:nvPicPr>
          <p:cNvPr descr="Picture 3" id="679" name="Google Shape;679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637" y="838200"/>
            <a:ext cx="7324726" cy="5391150"/>
          </a:xfrm>
          <a:prstGeom prst="rect">
            <a:avLst/>
          </a:pr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0" name="Google Shape;680;p86"/>
          <p:cNvSpPr/>
          <p:nvPr/>
        </p:nvSpPr>
        <p:spPr>
          <a:xfrm>
            <a:off x="4267200" y="4571999"/>
            <a:ext cx="4304068" cy="7699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Hella Boring…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7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CSS</a:t>
            </a:r>
            <a:endParaRPr/>
          </a:p>
        </p:txBody>
      </p:sp>
      <p:pic>
        <p:nvPicPr>
          <p:cNvPr descr="Picture 2" id="686" name="Google Shape;686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1998"/>
            <a:ext cx="4724400" cy="49531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687" name="Google Shape;687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6197" y="761998"/>
            <a:ext cx="4855103" cy="4953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8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CSS - Result</a:t>
            </a:r>
            <a:endParaRPr/>
          </a:p>
        </p:txBody>
      </p:sp>
      <p:pic>
        <p:nvPicPr>
          <p:cNvPr descr="Picture 2" id="693" name="Google Shape;69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762000"/>
            <a:ext cx="6781800" cy="5581014"/>
          </a:xfrm>
          <a:prstGeom prst="rect">
            <a:avLst/>
          </a:pr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title"/>
          </p:nvPr>
        </p:nvSpPr>
        <p:spPr>
          <a:xfrm>
            <a:off x="304798" y="-2"/>
            <a:ext cx="54705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/>
              <a:t>Slack</a:t>
            </a:r>
            <a:endParaRPr/>
          </a:p>
        </p:txBody>
      </p:sp>
      <p:sp>
        <p:nvSpPr>
          <p:cNvPr id="126" name="Google Shape;126;p26"/>
          <p:cNvSpPr/>
          <p:nvPr/>
        </p:nvSpPr>
        <p:spPr>
          <a:xfrm>
            <a:off x="304800" y="762000"/>
            <a:ext cx="87408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Also, at this point everyone should have access to </a:t>
            </a:r>
            <a:r>
              <a:rPr b="1" lang="en-US" sz="2200"/>
              <a:t>Slack</a:t>
            </a:r>
            <a:b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25" y="2035475"/>
            <a:ext cx="7510351" cy="21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9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Syntax</a:t>
            </a:r>
            <a:endParaRPr/>
          </a:p>
        </p:txBody>
      </p:sp>
      <p:sp>
        <p:nvSpPr>
          <p:cNvPr id="699" name="Google Shape;699;p89"/>
          <p:cNvSpPr/>
          <p:nvPr/>
        </p:nvSpPr>
        <p:spPr>
          <a:xfrm>
            <a:off x="457200" y="828113"/>
            <a:ext cx="8153400" cy="2432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works by hooking onto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selectors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added into HTML using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classes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identifiers.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hooked, we apply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styles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those HTML elements using CSS.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cture 2" id="700" name="Google Shape;700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281" y="2629936"/>
            <a:ext cx="8409696" cy="2883327"/>
          </a:xfrm>
          <a:prstGeom prst="rect">
            <a:avLst/>
          </a:prstGeom>
          <a:noFill/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fade thruBlk="1"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0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 Example</a:t>
            </a:r>
            <a:endParaRPr/>
          </a:p>
        </p:txBody>
      </p:sp>
      <p:sp>
        <p:nvSpPr>
          <p:cNvPr id="706" name="Google Shape;706;p90"/>
          <p:cNvSpPr/>
          <p:nvPr/>
        </p:nvSpPr>
        <p:spPr>
          <a:xfrm>
            <a:off x="457200" y="862014"/>
            <a:ext cx="8153400" cy="4257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21170" lvl="0" marL="22117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below example the “Header” would be turned blue and MUCH larger because of the CSS.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862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incorporate an element’s class or ID to apply a CSS style to a particular part of the document. 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4309" lvl="1" marL="479203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–"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 remember to include the necessary symbol before the CSS: “.” for class, “#” for ID.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(HTML): 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44043" lvl="1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&lt;p </a:t>
            </a:r>
            <a:r>
              <a:rPr b="1" i="0" lang="en-US" sz="18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class=“bigBlue”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&gt;Header&lt;/p&gt;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49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(CSS):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44043" lvl="1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.bigBlue 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44043" lvl="1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44043" lvl="1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font-size: 100px;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44043" lvl="1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color: blue;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44043" lvl="1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1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CSS Attributes</a:t>
            </a:r>
            <a:endParaRPr/>
          </a:p>
        </p:txBody>
      </p:sp>
      <p:sp>
        <p:nvSpPr>
          <p:cNvPr id="712" name="Google Shape;712;p91"/>
          <p:cNvSpPr/>
          <p:nvPr/>
        </p:nvSpPr>
        <p:spPr>
          <a:xfrm>
            <a:off x="457200" y="783751"/>
            <a:ext cx="8153400" cy="4502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 / Color: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Sets color of text.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font-size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Sets size of the font.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font-style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Sets italics.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font-weight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Sets bold.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Alignment / Spacing: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 (top/right/bottom/left):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Adds space between element and its own border.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3220" lvl="0" marL="22117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margin (top/right/bottom/left):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Adds space between element and surrounding elements.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3220" lvl="0" marL="22117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float: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Forces elements to the sides, centers, or tops.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Background: 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background-color: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sets background color.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1170" lvl="0" marL="221170" marR="0" rtl="0" algn="l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background-image: 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sets background image.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3220" lvl="0" marL="22117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2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Powerful Duo</a:t>
            </a:r>
            <a:endParaRPr/>
          </a:p>
        </p:txBody>
      </p:sp>
      <p:sp>
        <p:nvSpPr>
          <p:cNvPr id="718" name="Google Shape;718;p92"/>
          <p:cNvSpPr/>
          <p:nvPr/>
        </p:nvSpPr>
        <p:spPr>
          <a:xfrm>
            <a:off x="443344" y="1981200"/>
            <a:ext cx="8229601" cy="968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Believe it or not, HTML / CSS is all you need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develop a vivid, full-blown website.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3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 DEMO</a:t>
            </a:r>
            <a:endParaRPr/>
          </a:p>
        </p:txBody>
      </p:sp>
      <p:sp>
        <p:nvSpPr>
          <p:cNvPr id="724" name="Google Shape;724;p93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rgbClr val="5B9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 b="0" i="0" sz="3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(quickexample_internalcss.html | 2-BasicCSS)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4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  <a:endParaRPr/>
          </a:p>
        </p:txBody>
      </p:sp>
      <p:sp>
        <p:nvSpPr>
          <p:cNvPr id="730" name="Google Shape;730;p9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94"/>
          <p:cNvSpPr/>
          <p:nvPr/>
        </p:nvSpPr>
        <p:spPr>
          <a:xfrm>
            <a:off x="304800" y="914399"/>
            <a:ext cx="8686800" cy="2570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activity, you’ll upgrade your previous HTML bio-page using CSS style rules. Once you’re done, commit and push up your changes to GitHub.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We’ll send you additional instructions via Slack.</a:t>
            </a:r>
            <a:endParaRPr/>
          </a:p>
        </p:txBody>
      </p:sp>
      <p:sp>
        <p:nvSpPr>
          <p:cNvPr id="732" name="Google Shape;732;p94"/>
          <p:cNvSpPr/>
          <p:nvPr/>
        </p:nvSpPr>
        <p:spPr>
          <a:xfrm>
            <a:off x="2590800" y="124823"/>
            <a:ext cx="6400800" cy="350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</a:t>
            </a: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3-HTML_CSS_Layout 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 Suggested Time: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 min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5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YOUR TURN!</a:t>
            </a:r>
            <a:endParaRPr/>
          </a:p>
        </p:txBody>
      </p:sp>
      <p:pic>
        <p:nvPicPr>
          <p:cNvPr descr="Picture 5" id="738" name="Google Shape;73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914400"/>
            <a:ext cx="8455743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6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Walkthrough!!</a:t>
            </a:r>
            <a:endParaRPr/>
          </a:p>
        </p:txBody>
      </p:sp>
      <p:pic>
        <p:nvPicPr>
          <p:cNvPr descr="Picture 2" id="744" name="Google Shape;744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838200"/>
            <a:ext cx="8229600" cy="47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96"/>
          <p:cNvSpPr/>
          <p:nvPr/>
        </p:nvSpPr>
        <p:spPr>
          <a:xfrm>
            <a:off x="457200" y="5638799"/>
            <a:ext cx="8229600" cy="617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https://www.youtube.com/watch?v=kMBinXTCrXI&amp;list=PLgJ8UgkiorCnMLsUevoQRxH8t9bt7ne14&amp;index=2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97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Still a Bit Confused?</a:t>
            </a:r>
            <a:endParaRPr/>
          </a:p>
        </p:txBody>
      </p:sp>
      <p:sp>
        <p:nvSpPr>
          <p:cNvPr id="751" name="Google Shape;751;p97"/>
          <p:cNvSpPr/>
          <p:nvPr/>
        </p:nvSpPr>
        <p:spPr>
          <a:xfrm>
            <a:off x="381000" y="914400"/>
            <a:ext cx="8001000" cy="4892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Remember! We’ve got video guides for key activities like that last one.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you feel like you are EVER falling behind, use those online walkthroughs to help catch back up. They are made to be easy to understand.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Still having trouble? Shoot your instructor or one of your TAs a message!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are here to help you out in whatever way we can! </a:t>
            </a:r>
            <a:endParaRPr/>
          </a:p>
        </p:txBody>
      </p:sp>
      <p:pic>
        <p:nvPicPr>
          <p:cNvPr descr="kMBinXTCrXI" id="752" name="Google Shape;752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60020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98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Homework #1 - Assignment</a:t>
            </a:r>
            <a:endParaRPr/>
          </a:p>
        </p:txBody>
      </p:sp>
      <p:sp>
        <p:nvSpPr>
          <p:cNvPr id="758" name="Google Shape;758;p98"/>
          <p:cNvSpPr/>
          <p:nvPr/>
        </p:nvSpPr>
        <p:spPr>
          <a:xfrm>
            <a:off x="304800" y="762000"/>
            <a:ext cx="8740800" cy="4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Also, at this point everyone should have access to the class homework repository.</a:t>
            </a:r>
            <a:b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u="sng">
                <a:solidFill>
                  <a:schemeClr val="hlink"/>
                </a:solidFill>
                <a:hlinkClick r:id="rId3"/>
              </a:rPr>
              <a:t>https://gw.bootcampcontent.com/GW-Coding-Boot-Camp/GWAR201810FSF3/tree/master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Homework Assignment #1 is due next week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4313" lvl="1" marL="55721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1" i="0" lang="en-US" sz="19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</a:t>
            </a:r>
            <a:r>
              <a:rPr b="1" lang="en-US" sz="1900" u="sng"/>
              <a:t>Saturday </a:t>
            </a:r>
            <a:r>
              <a:rPr b="1" i="0" lang="en-US" sz="19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lang="en-US" sz="1900" u="sng"/>
              <a:t>10/27/2018</a:t>
            </a:r>
            <a:r>
              <a:rPr b="1" i="0" lang="en-US" sz="19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Today’s Class!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9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Recap + Questions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type="title"/>
          </p:nvPr>
        </p:nvSpPr>
        <p:spPr>
          <a:xfrm>
            <a:off x="304798" y="-2"/>
            <a:ext cx="5470530" cy="6538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Today’s Objectives</a:t>
            </a:r>
            <a:endParaRPr/>
          </a:p>
        </p:txBody>
      </p:sp>
      <p:sp>
        <p:nvSpPr>
          <p:cNvPr id="138" name="Google Shape;138;p28"/>
          <p:cNvSpPr/>
          <p:nvPr/>
        </p:nvSpPr>
        <p:spPr>
          <a:xfrm>
            <a:off x="98425" y="1066800"/>
            <a:ext cx="8947150" cy="32995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/>
              <a:t>Students will review using the command line.</a:t>
            </a:r>
            <a:br>
              <a:rPr lang="en-US" sz="1800"/>
            </a:br>
            <a:br>
              <a:rPr lang="en-US" sz="1800"/>
            </a:br>
            <a:endParaRPr sz="1800"/>
          </a:p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/>
              <a:t>Students will create their first HTML page.</a:t>
            </a:r>
            <a:br>
              <a:rPr lang="en-US" sz="1800"/>
            </a:br>
            <a:br>
              <a:rPr lang="en-US" sz="1800"/>
            </a:br>
            <a:endParaRPr sz="1800"/>
          </a:p>
          <a:p>
            <a:pPr indent="-257175" lvl="0" marL="257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will understand the importance of Git Version Control and of how to use it.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will create GitHub Repositories, push code into them, and share with class.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will make more HTML documents.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will learn to properly use basic HTML tags.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4775" lvl="0" marL="2571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7175" lvl="0" marL="25717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will implement basic CSS styling to HTML documents. 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